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Proxima Nova"/>
      <p:regular r:id="rId68"/>
      <p:bold r:id="rId69"/>
      <p:italic r:id="rId70"/>
      <p:boldItalic r:id="rId71"/>
    </p:embeddedFont>
    <p:embeddedFont>
      <p:font typeface="Arial Black"/>
      <p:regular r:id="rId72"/>
    </p:embeddedFont>
    <p:embeddedFont>
      <p:font typeface="Helvetica Neue Light"/>
      <p:regular r:id="rId73"/>
      <p:bold r:id="rId74"/>
      <p:italic r:id="rId75"/>
      <p:boldItalic r:id="rId76"/>
    </p:embeddedFont>
    <p:embeddedFont>
      <p:font typeface="Alfa Slab One"/>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5E618D-745D-4FAB-A116-807CAC014672}">
  <a:tblStyle styleId="{F65E618D-745D-4FAB-A116-807CAC01467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Light-regular.fntdata"/><Relationship Id="rId72" Type="http://schemas.openxmlformats.org/officeDocument/2006/relationships/font" Target="fonts/ArialBlack-regular.fntdata"/><Relationship Id="rId31" Type="http://schemas.openxmlformats.org/officeDocument/2006/relationships/slide" Target="slides/slide25.xml"/><Relationship Id="rId75" Type="http://schemas.openxmlformats.org/officeDocument/2006/relationships/font" Target="fonts/HelveticaNeueLight-italic.fntdata"/><Relationship Id="rId30" Type="http://schemas.openxmlformats.org/officeDocument/2006/relationships/slide" Target="slides/slide24.xml"/><Relationship Id="rId74" Type="http://schemas.openxmlformats.org/officeDocument/2006/relationships/font" Target="fonts/HelveticaNeueLight-bold.fntdata"/><Relationship Id="rId33" Type="http://schemas.openxmlformats.org/officeDocument/2006/relationships/slide" Target="slides/slide27.xml"/><Relationship Id="rId77" Type="http://schemas.openxmlformats.org/officeDocument/2006/relationships/font" Target="fonts/AlfaSlabOne-regular.fntdata"/><Relationship Id="rId32" Type="http://schemas.openxmlformats.org/officeDocument/2006/relationships/slide" Target="slides/slide26.xml"/><Relationship Id="rId76" Type="http://schemas.openxmlformats.org/officeDocument/2006/relationships/font" Target="fonts/HelveticaNeueLight-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roximaNova-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session we will talk a little about cognitive neuroscience which is a fairly young field of science. A lot of what is called cognitive neuroscience is essentially psychology and the questions being asked are related to the questions of the mind and behaviour. Since we are here to learn about AI, the neuroscience we are going to learn will be in relation to AI.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bcc2f595f_1_16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4bcc2f595f_1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bcc2f595f_1_1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4bcc2f595f_1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bcc2f595f_1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g4bcc2f595f_1_1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Clearly, humans outperform by a large margin even the best available AI algorithm.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understand our own behaviour and ‘intelligence’, we now can look into the field of psychology and neuroscience and see what we know in these fields and see if AI can learn something for a meaningful progress. </a:t>
            </a:r>
            <a:endParaRPr/>
          </a:p>
        </p:txBody>
      </p:sp>
      <p:sp>
        <p:nvSpPr>
          <p:cNvPr id="272" name="Google Shape;272;g4bcc2f595f_1_1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4bcc2f595f_1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4bcc2f595f_1_2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think about why this is the case. </a:t>
            </a:r>
            <a:endParaRPr/>
          </a:p>
        </p:txBody>
      </p:sp>
      <p:sp>
        <p:nvSpPr>
          <p:cNvPr id="299" name="Google Shape;299;g4bcc2f595f_1_2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bcc2f595f_1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4bcc2f595f_1_2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If you are not familiar with ANNs yet, you will learn about them I coming days. But essentially, artificial neural networks are good at learning patterns. They are designed to be that way. Once learned, they perform very quickly. One of the things that distinguishes a NN from a human mind is that the human mind learns much ore faster as you saw from the demonstration. Besides that, what we learn is also be generalized giving rise to flexible behavior. We will see what I mean by generalizable and flexible behavior in a little bit. </a:t>
            </a:r>
            <a:endParaRPr/>
          </a:p>
        </p:txBody>
      </p:sp>
      <p:sp>
        <p:nvSpPr>
          <p:cNvPr id="307" name="Google Shape;307;g4bcc2f595f_1_2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bcc2f595f_1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4bcc2f595f_1_2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 question of how we learn is an interesting one because it seems to be happening apparently without us noticing it too much. Let’s think about language learning. It just happens. Of course we spend conscious effort to learn certain things like this winter school. But we can just look at very simple things which gives us profound insights into how something like learning could be happening.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1920s, because of a particular obsevation by some psychologists, learning generated a huge scientific interest gave rise to a field of psychology called behaviourism. Let’s see what this experiment was. </a:t>
            </a:r>
            <a:endParaRPr/>
          </a:p>
        </p:txBody>
      </p:sp>
      <p:sp>
        <p:nvSpPr>
          <p:cNvPr id="315" name="Google Shape;315;g4bcc2f595f_1_2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bcc2f595f_1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4bcc2f595f_1_2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Ivan Pavlov, a Russian scientist gave his dog some food and noticed that he was salivating. He would not salivate if Pavlov did something like ring a bell or call his name in a particular way or sing a song. At some point he started giving the food to the dog and simultaneously playing a bell. Of course he salivated as there was food. Eventually, when he just rang the bell without any food, the dog still salivated. This observation was very surprising and had a profound implication. The dog can learn something completely random by association. He learned that a bell meant there is food coming.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think about what this means. It means that everything you learn is based on associative memory of things happening together. </a:t>
            </a:r>
            <a:endParaRPr/>
          </a:p>
          <a:p>
            <a:pPr indent="0" lvl="0" marL="0" rtl="0" algn="l">
              <a:spcBef>
                <a:spcPts val="0"/>
              </a:spcBef>
              <a:spcAft>
                <a:spcPts val="0"/>
              </a:spcAft>
              <a:buNone/>
            </a:pPr>
            <a:r>
              <a:t/>
            </a:r>
            <a:endParaRPr/>
          </a:p>
        </p:txBody>
      </p:sp>
      <p:sp>
        <p:nvSpPr>
          <p:cNvPr id="322" name="Google Shape;322;g4bcc2f595f_1_2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bcc2f595f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4bcc2f595f_1_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Ivan Pavlov, a Russian scientist gave his dog some food and noticed that he was salivating. He would not salivate if Pavlov did something like ring a bell or call his name in a particular way or sing a song. At some point he started giving the food to the dog and simultaneously playing a bell. Of course he salivated as there was food. Eventually, when he just rang the bell without any food, the dog still salivated. This observation was very surprising and had a profound implication. The dog can learn something completely random by association. He learned that a bell meant there is food coming.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let’s think about what this means. It means that everything you learn is based on associative memory of things happening together.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the other implication of this S-R model of learning? </a:t>
            </a:r>
            <a:endParaRPr/>
          </a:p>
          <a:p>
            <a:pPr indent="0" lvl="0" marL="0" rtl="0" algn="l">
              <a:spcBef>
                <a:spcPts val="0"/>
              </a:spcBef>
              <a:spcAft>
                <a:spcPts val="0"/>
              </a:spcAft>
              <a:buNone/>
            </a:pPr>
            <a:r>
              <a:t/>
            </a:r>
            <a:endParaRPr/>
          </a:p>
        </p:txBody>
      </p:sp>
      <p:sp>
        <p:nvSpPr>
          <p:cNvPr id="330" name="Google Shape;330;g4bcc2f595f_1_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bcc2f595f_1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g4bcc2f595f_1_2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there are problems with behaviorism. It leaves no room for any of the internal mental processes happening in the brain. Cognitive revolution is the time in the 1950s when people started concluding that behaviorism leaves a lot of unresolved questions about the mental processes.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Let’s think about it a bit, but in order to think about it you can either just listen to me and believe me. This way, you will avoid going through the thinking and understanding process. Because this is not a trivial topic to grasp, and if you want to have some serious understanding, you have to put some effort to get into the messy details. Therefore, we will spend next 30-45 minutes reading and discussing an important paper which started questioning with empirical proofs, the theory of learning of behaviorism. </a:t>
            </a:r>
            <a:endParaRPr/>
          </a:p>
        </p:txBody>
      </p:sp>
      <p:sp>
        <p:nvSpPr>
          <p:cNvPr id="340" name="Google Shape;340;g4bcc2f595f_1_2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bcc2f595f_1_2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4bcc2f595f_1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bcc2f595f_1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4bcc2f595f_1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bcc2f595f_1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4bcc2f595f_1_2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Around the same time, others were doing experiments in other species which indicated that there was more than S-R type learning happening in the animal’s behaviour. Here is aanother example of such an observation. Can you guess what is so special about this plot? The experiment is that monkeys are required to make a decision on binary choice; one of the two choices is loaded with reward and every 10 trials new pair of objects are used.  </a:t>
            </a:r>
            <a:endParaRPr b="0"/>
          </a:p>
          <a:p>
            <a:pPr indent="0" lvl="0" marL="0" rtl="0" algn="l">
              <a:spcBef>
                <a:spcPts val="0"/>
              </a:spcBef>
              <a:spcAft>
                <a:spcPts val="0"/>
              </a:spcAft>
              <a:buNone/>
            </a:pPr>
            <a:br>
              <a:rPr lang="en"/>
            </a:br>
            <a:endParaRPr/>
          </a:p>
        </p:txBody>
      </p:sp>
      <p:sp>
        <p:nvSpPr>
          <p:cNvPr id="357" name="Google Shape;357;g4bcc2f595f_1_2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bcc2f595f_1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4bcc2f595f_1_2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Tolman designed clever experiments to show that rats do more than hit and trial to navigate around their environment. They have a sense of their environment putatively as a cognitive map. Here a rat is exploring bla bla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cognitive map theory is true and place cells are the building blocks of it, various analogues of place cells should be observed if a subject is navigating not just spatial map or other forms of abstract spaces. For example: </a:t>
            </a:r>
            <a:endParaRPr/>
          </a:p>
          <a:p>
            <a:pPr indent="0" lvl="0" marL="0" rtl="0" algn="l">
              <a:spcBef>
                <a:spcPts val="0"/>
              </a:spcBef>
              <a:spcAft>
                <a:spcPts val="0"/>
              </a:spcAft>
              <a:buNone/>
            </a:pPr>
            <a:r>
              <a:t/>
            </a:r>
            <a:endParaRPr/>
          </a:p>
        </p:txBody>
      </p:sp>
      <p:sp>
        <p:nvSpPr>
          <p:cNvPr id="364" name="Google Shape;364;g4bcc2f595f_1_2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bcc2f595f_1_2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4bcc2f595f_1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bcc2f595f_1_2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4bcc2f595f_1_2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One of the ground breaking contribution to cognitive revolution was Noam Chomsky’s idea of how lnaguage acquisition works in humans. He not only suggested that there is a mental process involved in language production, he also formed a mathematical formulation to try to model that process. He put emphasis on the generative process of language and proposed that there is a universal sort of syntax in every human innately which enables language acquistion and eventually utterance. </a:t>
            </a:r>
            <a:endParaRPr b="0"/>
          </a:p>
          <a:p>
            <a:pPr indent="0" lvl="0" marL="0" rtl="0" algn="l">
              <a:spcBef>
                <a:spcPts val="0"/>
              </a:spcBef>
              <a:spcAft>
                <a:spcPts val="0"/>
              </a:spcAft>
              <a:buNone/>
            </a:pPr>
            <a:br>
              <a:rPr b="0" lang="en"/>
            </a:br>
            <a:r>
              <a:rPr b="0" i="0" lang="en" sz="1200" u="none" strike="noStrike">
                <a:solidFill>
                  <a:schemeClr val="dk1"/>
                </a:solidFill>
                <a:latin typeface="Calibri"/>
                <a:ea typeface="Calibri"/>
                <a:cs typeface="Calibri"/>
                <a:sym typeface="Calibri"/>
              </a:rPr>
              <a:t>We can think of intelligence as symbolic computation. It’s really about flexibility which can be summarized in this phrase ‘Infinite use of finite means’. Linguistic capacity of humans is a perfect example of this flexibility. With very little means of vocabulary and grammar rules, one can compose sentences in infinite ways. </a:t>
            </a:r>
            <a:endParaRPr b="0"/>
          </a:p>
        </p:txBody>
      </p:sp>
      <p:sp>
        <p:nvSpPr>
          <p:cNvPr id="380" name="Google Shape;380;g4bcc2f595f_1_2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bcc2f595f_1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4bcc2f595f_1_3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But obviously S-R response was also not complete bogus. We do have something like procedural memory. Especially after the 1980s, with the rise of artificial neural network associationism came back to prominence. </a:t>
            </a:r>
            <a:endParaRPr b="0"/>
          </a:p>
          <a:p>
            <a:pPr indent="0" lvl="0" marL="0" rtl="0" algn="l">
              <a:spcBef>
                <a:spcPts val="0"/>
              </a:spcBef>
              <a:spcAft>
                <a:spcPts val="0"/>
              </a:spcAft>
              <a:buNone/>
            </a:pPr>
            <a:br>
              <a:rPr lang="en"/>
            </a:br>
            <a:endParaRPr/>
          </a:p>
        </p:txBody>
      </p:sp>
      <p:sp>
        <p:nvSpPr>
          <p:cNvPr id="421" name="Google Shape;421;g4bcc2f595f_1_3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bcc2f595f_1_3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4bcc2f595f_1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bcc2f595f_1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4bcc2f595f_1_3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 sz="1200" u="none" strike="noStrike">
                <a:solidFill>
                  <a:schemeClr val="dk1"/>
                </a:solidFill>
                <a:latin typeface="Calibri"/>
                <a:ea typeface="Calibri"/>
                <a:cs typeface="Calibri"/>
                <a:sym typeface="Calibri"/>
              </a:rPr>
              <a:t>Daniel Khaneman, a nobel prize winning econommist has proposed this idea of slow thinking and fast thinking and it makes sense to me at last to reconcile the existence of S-R type associative memoery based process and internal model based cognitive map-like slow process. </a:t>
            </a:r>
            <a:endParaRPr b="0"/>
          </a:p>
          <a:p>
            <a:pPr indent="0" lvl="0" marL="0" rtl="0" algn="l">
              <a:spcBef>
                <a:spcPts val="0"/>
              </a:spcBef>
              <a:spcAft>
                <a:spcPts val="0"/>
              </a:spcAft>
              <a:buNone/>
            </a:pPr>
            <a:br>
              <a:rPr lang="en"/>
            </a:br>
            <a:endParaRPr/>
          </a:p>
        </p:txBody>
      </p:sp>
      <p:sp>
        <p:nvSpPr>
          <p:cNvPr id="435" name="Google Shape;435;g4bcc2f595f_1_3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bcc2f595f_1_34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4bcc2f595f_1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bcc2f595f_1_35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4bcc2f595f_1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bcc2f595f_1_3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4bcc2f595f_1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bcc2f595f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4bcc2f595f_1_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Since intelligence is not just detecting patterns in data. We can view intelligence as someone that is capable of modeling the world in terms of understanding what we see as well as imagining things to make predictions and so on. There could be many definitions of intelligence and it would also depend on each person’s view on the word.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Pattern recognition which is what deep learning does is a machine learning technique. It can be considered ‘an intelligent technique’ but we would need an agent to make a deicsion of some sort if we are talking about intelligent agent. Therefore RF would be one example of a technique that can be compared to a human. </a:t>
            </a:r>
            <a:endParaRPr/>
          </a:p>
        </p:txBody>
      </p:sp>
      <p:sp>
        <p:nvSpPr>
          <p:cNvPr id="150" name="Google Shape;150;g4bcc2f595f_1_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4bcc2f595f_1_36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4bcc2f595f_1_3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bcc2f595f_1_3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4bcc2f595f_1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4bcc2f595f_1_37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4bcc2f595f_1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bcc2f595f_1_3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4bcc2f595f_1_3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Let’s narrow down a little bit more and think about a specific problem. How do we know where we are in the physical space? And when we move around, how do we keep track of our position? </a:t>
            </a:r>
            <a:endParaRPr/>
          </a:p>
          <a:p>
            <a:pPr indent="0" lvl="0" marL="0" marR="0" rtl="0" algn="l">
              <a:lnSpc>
                <a:spcPct val="100000"/>
              </a:lnSpc>
              <a:spcBef>
                <a:spcPts val="0"/>
              </a:spcBef>
              <a:spcAft>
                <a:spcPts val="0"/>
              </a:spcAft>
              <a:buClr>
                <a:schemeClr val="dk1"/>
              </a:buClr>
              <a:buSzPts val="1200"/>
              <a:buFont typeface="Calibri"/>
              <a:buNone/>
            </a:pPr>
            <a:r>
              <a:rPr lang="en"/>
              <a:t>Let’s think about the logic of the computational principles that can be used to solve this problem</a:t>
            </a:r>
            <a:endParaRPr/>
          </a:p>
          <a:p>
            <a:pPr indent="0" lvl="0" marL="0" marR="0" rtl="0" algn="l">
              <a:lnSpc>
                <a:spcPct val="100000"/>
              </a:lnSpc>
              <a:spcBef>
                <a:spcPts val="0"/>
              </a:spcBef>
              <a:spcAft>
                <a:spcPts val="0"/>
              </a:spcAft>
              <a:buClr>
                <a:schemeClr val="dk1"/>
              </a:buClr>
              <a:buSzPts val="1200"/>
              <a:buFont typeface="Calibri"/>
              <a:buNone/>
            </a:pPr>
            <a:br>
              <a:rPr lang="en"/>
            </a:b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1" name="Google Shape;481;g4bcc2f595f_1_3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4bcc2f595f_1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4bcc2f595f_1_3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What are the ways in which the problem can be solved? Deep learning? </a:t>
            </a:r>
            <a:endParaRPr/>
          </a:p>
        </p:txBody>
      </p:sp>
      <p:sp>
        <p:nvSpPr>
          <p:cNvPr id="488" name="Google Shape;488;g4bcc2f595f_1_3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bcc2f595f_1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4bcc2f595f_1_3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What are the ways in which the problem can be solved? Deep learning? </a:t>
            </a:r>
            <a:endParaRPr/>
          </a:p>
        </p:txBody>
      </p:sp>
      <p:sp>
        <p:nvSpPr>
          <p:cNvPr id="495" name="Google Shape;495;g4bcc2f595f_1_3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bcc2f595f_1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4bcc2f595f_1_3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heard from many of you that you were very excited about neuroscience. So let’s get into some of the messy details about the brain.</a:t>
            </a:r>
            <a:endParaRPr/>
          </a:p>
          <a:p>
            <a:pPr indent="0" lvl="0" marL="0" rtl="0" algn="l">
              <a:spcBef>
                <a:spcPts val="0"/>
              </a:spcBef>
              <a:spcAft>
                <a:spcPts val="0"/>
              </a:spcAft>
              <a:buNone/>
            </a:pPr>
            <a:r>
              <a:rPr lang="en"/>
              <a:t>It’s known for a long time that there is electrical activity going on in the nervous system, but it was only recently that people were able to record activity of individual neurons in different parts of the brain. </a:t>
            </a:r>
            <a:endParaRPr/>
          </a:p>
        </p:txBody>
      </p:sp>
      <p:sp>
        <p:nvSpPr>
          <p:cNvPr id="502" name="Google Shape;502;g4bcc2f595f_1_3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bcc2f595f_1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g4bcc2f595f_1_4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g4bcc2f595f_1_4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bcc2f595f_1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4bcc2f595f_1_4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heard from many of you that you were very excited about neuroscience. So let’s get into some of the messy details about the brain.</a:t>
            </a:r>
            <a:endParaRPr/>
          </a:p>
          <a:p>
            <a:pPr indent="0" lvl="0" marL="0" rtl="0" algn="l">
              <a:spcBef>
                <a:spcPts val="0"/>
              </a:spcBef>
              <a:spcAft>
                <a:spcPts val="0"/>
              </a:spcAft>
              <a:buNone/>
            </a:pPr>
            <a:r>
              <a:rPr lang="en"/>
              <a:t>It’s known for a long time that there is electrical activity going on in the nervous system, but it was only recently that people were able to record activity of individual neurons in different parts of the brain. </a:t>
            </a:r>
            <a:endParaRPr/>
          </a:p>
        </p:txBody>
      </p:sp>
      <p:sp>
        <p:nvSpPr>
          <p:cNvPr id="518" name="Google Shape;518;g4bcc2f595f_1_4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4bcc2f595f_1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4bcc2f595f_1_4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important to understand a fundamental concept in sensory neuroscience which is that of receptive field. If we record from a retinal cell, it only responds to a particular location on the visual field. This sensitive area is called the receptive field of that cell. </a:t>
            </a:r>
            <a:endParaRPr/>
          </a:p>
          <a:p>
            <a:pPr indent="0" lvl="0" marL="0" rtl="0" algn="l">
              <a:spcBef>
                <a:spcPts val="0"/>
              </a:spcBef>
              <a:spcAft>
                <a:spcPts val="0"/>
              </a:spcAft>
              <a:buNone/>
            </a:pPr>
            <a:r>
              <a:rPr lang="en"/>
              <a:t>An adjacent cell would have its own receptive field adjacent to the first receptive field. This type of organization is conserved throughout the visual system and is thought to be the building blocks of the perceptual “whole” that develops early in life with little subsequent changes. </a:t>
            </a:r>
            <a:endParaRPr/>
          </a:p>
          <a:p>
            <a:pPr indent="0" lvl="0" marL="0" rtl="0" algn="l">
              <a:spcBef>
                <a:spcPts val="0"/>
              </a:spcBef>
              <a:spcAft>
                <a:spcPts val="0"/>
              </a:spcAft>
              <a:buNone/>
            </a:pPr>
            <a:r>
              <a:rPr lang="en"/>
              <a:t>The figure in the bottom right shows various spots on the visual field. The one of the left shows neurons on visual cortex area V1 that are sensitive to corresponding locations. Note that these experiments were done during stable fixation or under anesthesia/paralysis.  In awake condition…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528" name="Google Shape;528;g4bcc2f595f_1_4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bcc2f595f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4bcc2f595f_1_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Let’s start by an activity and we will discuss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play for a few minutes on your own.  Then we’ll watch a good player. </a:t>
            </a:r>
            <a:endParaRPr/>
          </a:p>
        </p:txBody>
      </p:sp>
      <p:sp>
        <p:nvSpPr>
          <p:cNvPr id="157" name="Google Shape;157;g4bcc2f595f_1_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bcc2f595f_1_4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4bcc2f595f_1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bcc2f595f_1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4bcc2f595f_1_4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heard from many of you that you were very excited about neuroscience. So let’s get into some of the messy details about the brain. Let’s see </a:t>
            </a:r>
            <a:endParaRPr/>
          </a:p>
        </p:txBody>
      </p:sp>
      <p:sp>
        <p:nvSpPr>
          <p:cNvPr id="546" name="Google Shape;546;g4bcc2f595f_1_4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bcc2f595f_1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4bcc2f595f_1_4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heard from many of you that you were very excited about neuroscience. So let’s get into some of the messy details about the brain. Let’s see </a:t>
            </a:r>
            <a:endParaRPr/>
          </a:p>
        </p:txBody>
      </p:sp>
      <p:sp>
        <p:nvSpPr>
          <p:cNvPr id="554" name="Google Shape;554;g4bcc2f595f_1_4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bcc2f595f_1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4bcc2f595f_1_4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 heard from many of you that you were very excited about neuroscience. So let’s get into some of the messy details about the brain. Let’s see </a:t>
            </a:r>
            <a:endParaRPr/>
          </a:p>
        </p:txBody>
      </p:sp>
      <p:sp>
        <p:nvSpPr>
          <p:cNvPr id="562" name="Google Shape;562;g4bcc2f595f_1_4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4bcc2f595f_1_4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4bcc2f595f_1_4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What are the ways in which the problem can be solved? Deep learning? </a:t>
            </a:r>
            <a:endParaRPr/>
          </a:p>
        </p:txBody>
      </p:sp>
      <p:sp>
        <p:nvSpPr>
          <p:cNvPr id="571" name="Google Shape;571;g4bcc2f595f_1_4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4bcc2f595f_1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g4bcc2f595f_1_4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Memory research received a ground breaking boost form Milner’s work showing link between hippocampus and short term memory</a:t>
            </a:r>
            <a:endParaRPr/>
          </a:p>
        </p:txBody>
      </p:sp>
      <p:sp>
        <p:nvSpPr>
          <p:cNvPr id="578" name="Google Shape;578;g4bcc2f595f_1_4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4bcc2f595f_1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g4bcc2f595f_1_4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Richard Morris devised a special experimental paradigm to assess the navigation abilities of rats by making them swim to a hidden target in a colored water tank. Why do you think this is so novel?</a:t>
            </a:r>
            <a:endParaRPr/>
          </a:p>
        </p:txBody>
      </p:sp>
      <p:sp>
        <p:nvSpPr>
          <p:cNvPr id="587" name="Google Shape;587;g4bcc2f595f_1_4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4bcc2f595f_1_4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4bcc2f595f_1_4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O’keefe recorded from hippocamapal cells by devising a way to record from freely moving rats in 1960s. Discovery of place cells opened a new field of spatial navigation and hippocampus and subsequently variety of other types of phenomenal cells have been found in hippocampus and entorhinal cortex such as head direction cells (subiculum), border cells, speed cells. Grid cells have also been found in free viewing monkeys and epileptic patients’ MEC.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
              <a:t>Back to the 60s - discovery of place cells in the hippocampus linked hippocampus to the cognitive map theory originally proposed by Tolman (1948). These two findings (hippocampus for memory and place cells) created their own fields for ~50 years but the link between the two is missing. Both involve hippocampus. </a:t>
            </a:r>
            <a:endParaRPr/>
          </a:p>
          <a:p>
            <a:pPr indent="0" lvl="0" marL="0" rtl="0" algn="l">
              <a:spcBef>
                <a:spcPts val="0"/>
              </a:spcBef>
              <a:spcAft>
                <a:spcPts val="0"/>
              </a:spcAft>
              <a:buNone/>
            </a:pPr>
            <a:r>
              <a:t/>
            </a:r>
            <a:endParaRPr/>
          </a:p>
        </p:txBody>
      </p:sp>
      <p:sp>
        <p:nvSpPr>
          <p:cNvPr id="595" name="Google Shape;595;g4bcc2f595f_1_4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bcc2f595f_1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4bcc2f595f_1_4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g4bcc2f595f_1_4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bcc2f595f_1_49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4bcc2f595f_1_4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bcc2f595f_1_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4bcc2f595f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bcc2f595f_1_50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4bcc2f595f_1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bcc2f595f_1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4bcc2f595f_1_5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are the various neural nets which are mostly designed to be more and more efficient pattern recognition engine. </a:t>
            </a:r>
            <a:endParaRPr/>
          </a:p>
        </p:txBody>
      </p:sp>
      <p:sp>
        <p:nvSpPr>
          <p:cNvPr id="623" name="Google Shape;623;g4bcc2f595f_1_5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4bcc2f595f_1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4bcc2f595f_1_5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What else do we need?...since intelligence is not just detecting patterns in data. We can view intelligence as someone that is capable of modeling the world in terms of understanding what we see as well as imagining things to make predictions and so on</a:t>
            </a:r>
            <a:endParaRPr/>
          </a:p>
        </p:txBody>
      </p:sp>
      <p:sp>
        <p:nvSpPr>
          <p:cNvPr id="640" name="Google Shape;640;g4bcc2f595f_1_5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bcc2f595f_1_5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6" name="Google Shape;646;g4bcc2f595f_1_5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order to do inference, one approach to design an engine is to use probabilities to model uncertainties and graphical model to represent causal relations. You learned about these a little bit in previous days. </a:t>
            </a:r>
            <a:endParaRPr/>
          </a:p>
        </p:txBody>
      </p:sp>
      <p:sp>
        <p:nvSpPr>
          <p:cNvPr id="647" name="Google Shape;647;g4bcc2f595f_1_5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4bcc2f595f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g4bcc2f595f_1_5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In the early days of AI in the 1950s and onwards, symbol manipulation engine was the state-of-the-art. This is similar to C++ programming languages that most of you know. It’s also called expert systems and the idea is to use symbols and syntax to make automation. </a:t>
            </a:r>
            <a:endParaRPr/>
          </a:p>
        </p:txBody>
      </p:sp>
      <p:sp>
        <p:nvSpPr>
          <p:cNvPr id="663" name="Google Shape;663;g4bcc2f595f_1_5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4bcc2f595f_1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g4bcc2f595f_1_5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can think of intelligence as symbolic computation. It’s really about flexibility which can be summarized in this phrase ‘Infinite use of finite means’. Linguistic capacity of humans is a perfect example of this flexibility. With very little means of vocabulary and grammar rules, one can compose sentences in infinite ways. </a:t>
            </a:r>
            <a:endParaRPr/>
          </a:p>
        </p:txBody>
      </p:sp>
      <p:sp>
        <p:nvSpPr>
          <p:cNvPr id="683" name="Google Shape;683;g4bcc2f595f_1_5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bcc2f595f_1_6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4bcc2f595f_1_6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Therefore, the new frontier in AI is this integrative  approach where we use the best of our knowledge on intelligence. So, in this approach studying how human mind works is interesting because if we can figure out how each one of us managed to learn the game in few minutes, we will have made a big progress in understanding a clever method of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session, we will focus on learning and discuss what would be the best way to learn so that it can give rise to flexible behavior and what has been learned is generalizable. </a:t>
            </a:r>
            <a:endParaRPr/>
          </a:p>
        </p:txBody>
      </p:sp>
      <p:sp>
        <p:nvSpPr>
          <p:cNvPr id="724" name="Google Shape;724;g4bcc2f595f_1_6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bcc2f595f_1_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4bcc2f595f_1_6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Consider: The math of DL and RL was introduced in these papers published decades ago, 60s-80’s. CLICK they were published mostly in journals of psychology or cognitive science, as models of the most basic animal learning.  Think Pavlov’s dogs.  Each of these papers was a small step, with a very simple model, but it turned out that these small steps, once we could engineer them at scale, became today’s AI and are now transforming our world. Think what we could do with just a few small steps towards the larger goal of machines that learn like people, like a human child .. </a:t>
            </a:r>
            <a:endParaRPr/>
          </a:p>
        </p:txBody>
      </p:sp>
      <p:sp>
        <p:nvSpPr>
          <p:cNvPr id="738" name="Google Shape;738;g4bcc2f595f_1_6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4bcc2f595f_1_6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
        <p:nvSpPr>
          <p:cNvPr id="762" name="Google Shape;762;g4bcc2f595f_1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3" name="Google Shape;763;g4bcc2f595f_1_6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Turing, Computing Mathinery and Intelligence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4bcc2f595f_1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1" name="Google Shape;781;g4bcc2f595f_1_6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If you haven’t seen these robots, lookup Boston Dynamics on youtube. Some of the robots are very impressive. </a:t>
            </a:r>
            <a:endParaRPr/>
          </a:p>
        </p:txBody>
      </p:sp>
      <p:sp>
        <p:nvSpPr>
          <p:cNvPr id="782" name="Google Shape;782;g4bcc2f595f_1_6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bcc2f595f_1_1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4bcc2f595f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4bcc2f595f_1_6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g4bcc2f595f_1_6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babies don’t look very impressive when we look at their pictures. </a:t>
            </a:r>
            <a:endParaRPr/>
          </a:p>
        </p:txBody>
      </p:sp>
      <p:sp>
        <p:nvSpPr>
          <p:cNvPr id="789" name="Google Shape;789;g4bcc2f595f_1_6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4bcc2f595f_1_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g4bcc2f595f_1_6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let’s look at this video and think about some of the ‘intelligent’ behavior that can be observed here. </a:t>
            </a:r>
            <a:endParaRPr/>
          </a:p>
        </p:txBody>
      </p:sp>
      <p:sp>
        <p:nvSpPr>
          <p:cNvPr id="798" name="Google Shape;798;g4bcc2f595f_1_6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bcc2f595f_1_1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4bcc2f595f_1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bcc2f595f_1_1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4bcc2f595f_1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bcc2f595f_1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2" name="Google Shape;222;g4bcc2f595f_1_1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OpTightening: Optimality Tightening, by He, Liu, Schwing, Peng (all at Illinois, Urbana-Champaign)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2" name="Shape 52"/>
        <p:cNvGrpSpPr/>
        <p:nvPr/>
      </p:nvGrpSpPr>
      <p:grpSpPr>
        <a:xfrm>
          <a:off x="0" y="0"/>
          <a:ext cx="0" cy="0"/>
          <a:chOff x="0" y="0"/>
          <a:chExt cx="0" cy="0"/>
        </a:xfrm>
      </p:grpSpPr>
      <p:sp>
        <p:nvSpPr>
          <p:cNvPr id="53" name="Google Shape;53;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4" name="Google Shape;54;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sz="1100"/>
            </a:lvl1pPr>
            <a:lvl2pPr indent="-317500" lvl="1" marL="914400" algn="l">
              <a:lnSpc>
                <a:spcPct val="90000"/>
              </a:lnSpc>
              <a:spcBef>
                <a:spcPts val="1600"/>
              </a:spcBef>
              <a:spcAft>
                <a:spcPts val="0"/>
              </a:spcAft>
              <a:buClr>
                <a:schemeClr val="dk1"/>
              </a:buClr>
              <a:buSzPts val="1400"/>
              <a:buChar char="○"/>
              <a:defRPr sz="1100"/>
            </a:lvl2pPr>
            <a:lvl3pPr indent="-317500" lvl="2" marL="1371600" algn="l">
              <a:lnSpc>
                <a:spcPct val="90000"/>
              </a:lnSpc>
              <a:spcBef>
                <a:spcPts val="1600"/>
              </a:spcBef>
              <a:spcAft>
                <a:spcPts val="0"/>
              </a:spcAft>
              <a:buClr>
                <a:schemeClr val="dk1"/>
              </a:buClr>
              <a:buSzPts val="1400"/>
              <a:buChar char="■"/>
              <a:defRPr sz="1100"/>
            </a:lvl3pPr>
            <a:lvl4pPr indent="-317500" lvl="3" marL="1828800" algn="l">
              <a:lnSpc>
                <a:spcPct val="90000"/>
              </a:lnSpc>
              <a:spcBef>
                <a:spcPts val="1600"/>
              </a:spcBef>
              <a:spcAft>
                <a:spcPts val="0"/>
              </a:spcAft>
              <a:buClr>
                <a:schemeClr val="dk1"/>
              </a:buClr>
              <a:buSzPts val="1400"/>
              <a:buChar char="●"/>
              <a:defRPr sz="1100"/>
            </a:lvl4pPr>
            <a:lvl5pPr indent="-317500" lvl="4" marL="2286000" algn="l">
              <a:lnSpc>
                <a:spcPct val="90000"/>
              </a:lnSpc>
              <a:spcBef>
                <a:spcPts val="1600"/>
              </a:spcBef>
              <a:spcAft>
                <a:spcPts val="0"/>
              </a:spcAft>
              <a:buClr>
                <a:schemeClr val="dk1"/>
              </a:buClr>
              <a:buSzPts val="1400"/>
              <a:buChar char="○"/>
              <a:defRPr sz="1100"/>
            </a:lvl5pPr>
            <a:lvl6pPr indent="-317500" lvl="5" marL="2743200" algn="l">
              <a:lnSpc>
                <a:spcPct val="90000"/>
              </a:lnSpc>
              <a:spcBef>
                <a:spcPts val="1600"/>
              </a:spcBef>
              <a:spcAft>
                <a:spcPts val="0"/>
              </a:spcAft>
              <a:buClr>
                <a:schemeClr val="dk1"/>
              </a:buClr>
              <a:buSzPts val="1400"/>
              <a:buChar char="■"/>
              <a:defRPr sz="1100"/>
            </a:lvl6pPr>
            <a:lvl7pPr indent="-317500" lvl="6" marL="3200400" algn="l">
              <a:lnSpc>
                <a:spcPct val="90000"/>
              </a:lnSpc>
              <a:spcBef>
                <a:spcPts val="1600"/>
              </a:spcBef>
              <a:spcAft>
                <a:spcPts val="0"/>
              </a:spcAft>
              <a:buClr>
                <a:schemeClr val="dk1"/>
              </a:buClr>
              <a:buSzPts val="1400"/>
              <a:buChar char="●"/>
              <a:defRPr sz="1100"/>
            </a:lvl7pPr>
            <a:lvl8pPr indent="-317500" lvl="7" marL="3657600" algn="l">
              <a:lnSpc>
                <a:spcPct val="90000"/>
              </a:lnSpc>
              <a:spcBef>
                <a:spcPts val="1600"/>
              </a:spcBef>
              <a:spcAft>
                <a:spcPts val="0"/>
              </a:spcAft>
              <a:buClr>
                <a:schemeClr val="dk1"/>
              </a:buClr>
              <a:buSzPts val="1400"/>
              <a:buChar char="○"/>
              <a:defRPr sz="1100"/>
            </a:lvl8pPr>
            <a:lvl9pPr indent="-317500" lvl="8" marL="4114800" algn="l">
              <a:lnSpc>
                <a:spcPct val="90000"/>
              </a:lnSpc>
              <a:spcBef>
                <a:spcPts val="1600"/>
              </a:spcBef>
              <a:spcAft>
                <a:spcPts val="1600"/>
              </a:spcAft>
              <a:buClr>
                <a:schemeClr val="dk1"/>
              </a:buClr>
              <a:buSzPts val="1400"/>
              <a:buChar char="■"/>
              <a:defRPr sz="1100"/>
            </a:lvl9pPr>
          </a:lstStyle>
          <a:p/>
        </p:txBody>
      </p:sp>
      <p:sp>
        <p:nvSpPr>
          <p:cNvPr id="55" name="Google Shape;55;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 name="Google Shape;66;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8" name="Google Shape;68;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9" name="Shape 79"/>
        <p:cNvGrpSpPr/>
        <p:nvPr/>
      </p:nvGrpSpPr>
      <p:grpSpPr>
        <a:xfrm>
          <a:off x="0" y="0"/>
          <a:ext cx="0" cy="0"/>
          <a:chOff x="0" y="0"/>
          <a:chExt cx="0" cy="0"/>
        </a:xfrm>
      </p:grpSpPr>
      <p:sp>
        <p:nvSpPr>
          <p:cNvPr id="80" name="Google Shape;80;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5" name="Shape 85"/>
        <p:cNvGrpSpPr/>
        <p:nvPr/>
      </p:nvGrpSpPr>
      <p:grpSpPr>
        <a:xfrm>
          <a:off x="0" y="0"/>
          <a:ext cx="0" cy="0"/>
          <a:chOff x="0" y="0"/>
          <a:chExt cx="0" cy="0"/>
        </a:xfrm>
      </p:grpSpPr>
      <p:sp>
        <p:nvSpPr>
          <p:cNvPr id="86" name="Google Shape;86;p1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9"/>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8" name="Google Shape;88;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1" name="Shape 91"/>
        <p:cNvGrpSpPr/>
        <p:nvPr/>
      </p:nvGrpSpPr>
      <p:grpSpPr>
        <a:xfrm>
          <a:off x="0" y="0"/>
          <a:ext cx="0" cy="0"/>
          <a:chOff x="0" y="0"/>
          <a:chExt cx="0" cy="0"/>
        </a:xfrm>
      </p:grpSpPr>
      <p:sp>
        <p:nvSpPr>
          <p:cNvPr id="92" name="Google Shape;92;p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0"/>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8" name="Shape 98"/>
        <p:cNvGrpSpPr/>
        <p:nvPr/>
      </p:nvGrpSpPr>
      <p:grpSpPr>
        <a:xfrm>
          <a:off x="0" y="0"/>
          <a:ext cx="0" cy="0"/>
          <a:chOff x="0" y="0"/>
          <a:chExt cx="0" cy="0"/>
        </a:xfrm>
      </p:grpSpPr>
      <p:sp>
        <p:nvSpPr>
          <p:cNvPr id="99" name="Google Shape;99;p21"/>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21"/>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1" name="Google Shape;101;p21"/>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1"/>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3" name="Google Shape;103;p21"/>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2"/>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0" name="Google Shape;110;p22"/>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3"/>
          <p:cNvSpPr/>
          <p:nvPr>
            <p:ph idx="2" type="pic"/>
          </p:nvPr>
        </p:nvSpPr>
        <p:spPr>
          <a:xfrm>
            <a:off x="3887391" y="740569"/>
            <a:ext cx="4629150" cy="3655219"/>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7" name="Google Shape;117;p23"/>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8" name="Google Shape;118;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1" name="Shape 121"/>
        <p:cNvGrpSpPr/>
        <p:nvPr/>
      </p:nvGrpSpPr>
      <p:grpSpPr>
        <a:xfrm>
          <a:off x="0" y="0"/>
          <a:ext cx="0" cy="0"/>
          <a:chOff x="0" y="0"/>
          <a:chExt cx="0" cy="0"/>
        </a:xfrm>
      </p:grpSpPr>
      <p:sp>
        <p:nvSpPr>
          <p:cNvPr id="122" name="Google Shape;122;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4"/>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5"/>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5"/>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 name="Google Shape;61;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2" name="Google Shape;62;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3" name="Google Shape;63;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9.gif"/><Relationship Id="rId4" Type="http://schemas.openxmlformats.org/officeDocument/2006/relationships/image" Target="../media/image20.gif"/><Relationship Id="rId5" Type="http://schemas.openxmlformats.org/officeDocument/2006/relationships/image" Target="../media/image3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www.virtualatari.org/soft.php?soft=Frostbite" TargetMode="External"/><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7.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31.png"/><Relationship Id="rId5" Type="http://schemas.openxmlformats.org/officeDocument/2006/relationships/image" Target="../media/image37.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52.png"/><Relationship Id="rId6" Type="http://schemas.openxmlformats.org/officeDocument/2006/relationships/image" Target="../media/image79.png"/><Relationship Id="rId7" Type="http://schemas.openxmlformats.org/officeDocument/2006/relationships/image" Target="../media/image56.png"/></Relationships>
</file>

<file path=ppt/slides/_rels/slide54.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57.jpg"/><Relationship Id="rId13" Type="http://schemas.openxmlformats.org/officeDocument/2006/relationships/image" Target="../media/image53.png"/><Relationship Id="rId12" Type="http://schemas.openxmlformats.org/officeDocument/2006/relationships/image" Target="../media/image47.png"/><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60.jpg"/><Relationship Id="rId4" Type="http://schemas.openxmlformats.org/officeDocument/2006/relationships/image" Target="../media/image44.jpg"/><Relationship Id="rId9" Type="http://schemas.openxmlformats.org/officeDocument/2006/relationships/image" Target="../media/image40.jpg"/><Relationship Id="rId5" Type="http://schemas.openxmlformats.org/officeDocument/2006/relationships/image" Target="../media/image54.png"/><Relationship Id="rId6" Type="http://schemas.openxmlformats.org/officeDocument/2006/relationships/image" Target="../media/image62.jpg"/><Relationship Id="rId7" Type="http://schemas.openxmlformats.org/officeDocument/2006/relationships/image" Target="../media/image42.jpg"/><Relationship Id="rId8" Type="http://schemas.openxmlformats.org/officeDocument/2006/relationships/image" Target="../media/image4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1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8.png"/></Relationships>
</file>

<file path=ppt/slides/_rels/slide57.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65.png"/><Relationship Id="rId4" Type="http://schemas.openxmlformats.org/officeDocument/2006/relationships/image" Target="../media/image55.png"/><Relationship Id="rId9" Type="http://schemas.openxmlformats.org/officeDocument/2006/relationships/image" Target="../media/image66.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71.png"/><Relationship Id="rId7"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6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77.png"/><Relationship Id="rId4" Type="http://schemas.openxmlformats.org/officeDocument/2006/relationships/image" Target="../media/image68.png"/><Relationship Id="rId5"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FF"/>
        </a:solidFill>
      </p:bgPr>
    </p:bg>
    <p:spTree>
      <p:nvGrpSpPr>
        <p:cNvPr id="136" name="Shape 136"/>
        <p:cNvGrpSpPr/>
        <p:nvPr/>
      </p:nvGrpSpPr>
      <p:grpSpPr>
        <a:xfrm>
          <a:off x="0" y="0"/>
          <a:ext cx="0" cy="0"/>
          <a:chOff x="0" y="0"/>
          <a:chExt cx="0" cy="0"/>
        </a:xfrm>
      </p:grpSpPr>
      <p:pic>
        <p:nvPicPr>
          <p:cNvPr descr="White cloud in front of dark blue star-filled sky" id="137" name="Google Shape;137;p26"/>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38" name="Google Shape;138;p26"/>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Session II</a:t>
            </a:r>
            <a:endParaRPr sz="3000"/>
          </a:p>
          <a:p>
            <a:pPr indent="0" lvl="0" marL="0" rtl="0" algn="ctr">
              <a:spcBef>
                <a:spcPts val="0"/>
              </a:spcBef>
              <a:spcAft>
                <a:spcPts val="0"/>
              </a:spcAft>
              <a:buNone/>
            </a:pPr>
            <a:r>
              <a:rPr lang="en" sz="4800"/>
              <a:t>Cognitive neuroscience</a:t>
            </a:r>
            <a:endParaRPr sz="4800"/>
          </a:p>
        </p:txBody>
      </p:sp>
      <p:sp>
        <p:nvSpPr>
          <p:cNvPr id="139" name="Google Shape;139;p26"/>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
            </a:r>
            <a:r>
              <a:rPr lang="en" sz="2400"/>
              <a:t>y</a:t>
            </a:r>
            <a:r>
              <a:rPr lang="en"/>
              <a:t> Pascal Kropf and Sujaya Neupane</a:t>
            </a:r>
            <a:endParaRPr/>
          </a:p>
        </p:txBody>
      </p:sp>
      <p:sp>
        <p:nvSpPr>
          <p:cNvPr id="140" name="Google Shape;140;p26"/>
          <p:cNvSpPr txBox="1"/>
          <p:nvPr>
            <p:ph idx="1" type="subTitle"/>
          </p:nvPr>
        </p:nvSpPr>
        <p:spPr>
          <a:xfrm>
            <a:off x="510450" y="4370773"/>
            <a:ext cx="8123100" cy="50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no_reply@example.com</a:t>
            </a:r>
            <a:endParaRPr sz="1800"/>
          </a:p>
        </p:txBody>
      </p:sp>
      <p:cxnSp>
        <p:nvCxnSpPr>
          <p:cNvPr id="141" name="Google Shape;141;p26"/>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35"/>
          <p:cNvPicPr preferRelativeResize="0"/>
          <p:nvPr/>
        </p:nvPicPr>
        <p:blipFill rotWithShape="1">
          <a:blip r:embed="rId3">
            <a:alphaModFix/>
          </a:blip>
          <a:srcRect b="0" l="0" r="14902" t="0"/>
          <a:stretch/>
        </p:blipFill>
        <p:spPr>
          <a:xfrm>
            <a:off x="1558529" y="563166"/>
            <a:ext cx="5129213" cy="4018359"/>
          </a:xfrm>
          <a:prstGeom prst="rect">
            <a:avLst/>
          </a:prstGeom>
          <a:noFill/>
          <a:ln>
            <a:noFill/>
          </a:ln>
        </p:spPr>
      </p:pic>
      <p:sp>
        <p:nvSpPr>
          <p:cNvPr id="241" name="Google Shape;241;p35"/>
          <p:cNvSpPr/>
          <p:nvPr/>
        </p:nvSpPr>
        <p:spPr>
          <a:xfrm>
            <a:off x="6681788" y="2195513"/>
            <a:ext cx="457200" cy="154781"/>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42" name="Google Shape;242;p35"/>
          <p:cNvSpPr/>
          <p:nvPr/>
        </p:nvSpPr>
        <p:spPr>
          <a:xfrm>
            <a:off x="2108597" y="735807"/>
            <a:ext cx="4467225" cy="3526631"/>
          </a:xfrm>
          <a:prstGeom prst="rect">
            <a:avLst/>
          </a:prstGeom>
          <a:noFill/>
          <a:ln cap="flat" cmpd="sng" w="25400">
            <a:solidFill>
              <a:srgbClr val="000000"/>
            </a:solidFill>
            <a:prstDash val="solid"/>
            <a:miter lim="400000"/>
            <a:headEnd len="sm" w="sm" type="none"/>
            <a:tailEnd len="sm" w="sm" type="none"/>
          </a:ln>
        </p:spPr>
        <p:txBody>
          <a:bodyPr anchorCtr="0" anchor="ctr" bIns="26725" lIns="26725" spcFirstLastPara="1" rIns="26725" wrap="square" tIns="267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43" name="Google Shape;243;p35"/>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244" name="Google Shape;244;p35"/>
          <p:cNvSpPr/>
          <p:nvPr/>
        </p:nvSpPr>
        <p:spPr>
          <a:xfrm>
            <a:off x="6771086" y="2822973"/>
            <a:ext cx="1172765" cy="377428"/>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(He et al., ICLR 2017 submitted)</a:t>
            </a:r>
            <a:endParaRPr sz="1100">
              <a:solidFill>
                <a:srgbClr val="000000"/>
              </a:solidFill>
              <a:latin typeface="Helvetica Neue Light"/>
              <a:ea typeface="Helvetica Neue Light"/>
              <a:cs typeface="Helvetica Neue Light"/>
              <a:sym typeface="Helvetica Neue Light"/>
            </a:endParaRPr>
          </a:p>
        </p:txBody>
      </p:sp>
      <p:sp>
        <p:nvSpPr>
          <p:cNvPr id="245" name="Google Shape;245;p35"/>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246" name="Google Shape;246;p35"/>
          <p:cNvSpPr/>
          <p:nvPr/>
        </p:nvSpPr>
        <p:spPr>
          <a:xfrm>
            <a:off x="2114550" y="4285061"/>
            <a:ext cx="451485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0                5               10             15              20              25</a:t>
            </a:r>
            <a:endParaRPr sz="1400">
              <a:solidFill>
                <a:srgbClr val="000000"/>
              </a:solidFill>
              <a:latin typeface="Arial"/>
              <a:ea typeface="Arial"/>
              <a:cs typeface="Arial"/>
              <a:sym typeface="Arial"/>
            </a:endParaRPr>
          </a:p>
        </p:txBody>
      </p:sp>
      <p:pic>
        <p:nvPicPr>
          <p:cNvPr id="247" name="Google Shape;247;p35"/>
          <p:cNvPicPr preferRelativeResize="0"/>
          <p:nvPr/>
        </p:nvPicPr>
        <p:blipFill rotWithShape="1">
          <a:blip r:embed="rId3">
            <a:alphaModFix/>
          </a:blip>
          <a:srcRect b="47881" l="84599" r="0" t="44634"/>
          <a:stretch/>
        </p:blipFill>
        <p:spPr>
          <a:xfrm>
            <a:off x="6657975" y="2365772"/>
            <a:ext cx="1320404" cy="428625"/>
          </a:xfrm>
          <a:prstGeom prst="rect">
            <a:avLst/>
          </a:prstGeom>
          <a:noFill/>
          <a:ln>
            <a:noFill/>
          </a:ln>
        </p:spPr>
      </p:pic>
      <p:grpSp>
        <p:nvGrpSpPr>
          <p:cNvPr id="248" name="Google Shape;248;p35"/>
          <p:cNvGrpSpPr/>
          <p:nvPr/>
        </p:nvGrpSpPr>
        <p:grpSpPr>
          <a:xfrm>
            <a:off x="2197894" y="1657350"/>
            <a:ext cx="125016" cy="2571750"/>
            <a:chOff x="56749" y="-2"/>
            <a:chExt cx="229196" cy="6499835"/>
          </a:xfrm>
        </p:grpSpPr>
        <p:cxnSp>
          <p:nvCxnSpPr>
            <p:cNvPr id="249" name="Google Shape;249;p35"/>
            <p:cNvCxnSpPr/>
            <p:nvPr/>
          </p:nvCxnSpPr>
          <p:spPr>
            <a:xfrm flipH="1" rot="10800000">
              <a:off x="56749" y="-2"/>
              <a:ext cx="161528" cy="6499835"/>
            </a:xfrm>
            <a:prstGeom prst="straightConnector1">
              <a:avLst/>
            </a:prstGeom>
            <a:noFill/>
            <a:ln cap="flat" cmpd="sng" w="25400">
              <a:solidFill>
                <a:srgbClr val="0000FF"/>
              </a:solidFill>
              <a:prstDash val="solid"/>
              <a:miter lim="400000"/>
              <a:headEnd len="sm" w="sm" type="none"/>
              <a:tailEnd len="sm" w="sm" type="none"/>
            </a:ln>
          </p:spPr>
        </p:cxnSp>
        <p:sp>
          <p:nvSpPr>
            <p:cNvPr id="250" name="Google Shape;250;p35"/>
            <p:cNvSpPr/>
            <p:nvPr/>
          </p:nvSpPr>
          <p:spPr>
            <a:xfrm>
              <a:off x="172439" y="-2"/>
              <a:ext cx="113506"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51" name="Google Shape;251;p35"/>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grpSp>
        <p:nvGrpSpPr>
          <p:cNvPr id="256" name="Google Shape;256;p36"/>
          <p:cNvGrpSpPr/>
          <p:nvPr/>
        </p:nvGrpSpPr>
        <p:grpSpPr>
          <a:xfrm>
            <a:off x="1558529" y="563166"/>
            <a:ext cx="6026944" cy="4018359"/>
            <a:chOff x="0" y="0"/>
            <a:chExt cx="11430000" cy="7620000"/>
          </a:xfrm>
        </p:grpSpPr>
        <p:pic>
          <p:nvPicPr>
            <p:cNvPr id="257" name="Google Shape;257;p36"/>
            <p:cNvPicPr preferRelativeResize="0"/>
            <p:nvPr/>
          </p:nvPicPr>
          <p:blipFill rotWithShape="1">
            <a:blip r:embed="rId3">
              <a:alphaModFix/>
            </a:blip>
            <a:srcRect b="0" l="0" r="0" t="0"/>
            <a:stretch/>
          </p:blipFill>
          <p:spPr>
            <a:xfrm>
              <a:off x="0" y="0"/>
              <a:ext cx="11430000" cy="7620000"/>
            </a:xfrm>
            <a:prstGeom prst="rect">
              <a:avLst/>
            </a:prstGeom>
            <a:noFill/>
            <a:ln>
              <a:noFill/>
            </a:ln>
          </p:spPr>
        </p:pic>
        <p:sp>
          <p:nvSpPr>
            <p:cNvPr id="258" name="Google Shape;258;p36"/>
            <p:cNvSpPr/>
            <p:nvPr/>
          </p:nvSpPr>
          <p:spPr>
            <a:xfrm>
              <a:off x="9716177" y="3095413"/>
              <a:ext cx="867072" cy="295770"/>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59" name="Google Shape;259;p36"/>
          <p:cNvSpPr/>
          <p:nvPr/>
        </p:nvSpPr>
        <p:spPr>
          <a:xfrm>
            <a:off x="2094311" y="739379"/>
            <a:ext cx="191690" cy="3501628"/>
          </a:xfrm>
          <a:prstGeom prst="rect">
            <a:avLst/>
          </a:prstGeom>
          <a:noFill/>
          <a:ln cap="flat" cmpd="sng" w="25400">
            <a:solidFill>
              <a:srgbClr val="000000"/>
            </a:solidFill>
            <a:prstDash val="solid"/>
            <a:miter lim="400000"/>
            <a:headEnd len="sm" w="sm" type="none"/>
            <a:tailEnd len="sm" w="sm" type="none"/>
          </a:ln>
        </p:spPr>
        <p:txBody>
          <a:bodyPr anchorCtr="0" anchor="ctr" bIns="26725" lIns="26725" spcFirstLastPara="1" rIns="26725" wrap="square" tIns="267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60" name="Google Shape;260;p36"/>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261" name="Google Shape;261;p36"/>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262" name="Google Shape;262;p36"/>
          <p:cNvSpPr/>
          <p:nvPr/>
        </p:nvSpPr>
        <p:spPr>
          <a:xfrm>
            <a:off x="2114550" y="4285061"/>
            <a:ext cx="451485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0                5               10             15              20              25</a:t>
            </a:r>
            <a:endParaRPr sz="1400">
              <a:solidFill>
                <a:srgbClr val="000000"/>
              </a:solidFill>
              <a:latin typeface="Arial"/>
              <a:ea typeface="Arial"/>
              <a:cs typeface="Arial"/>
              <a:sym typeface="Arial"/>
            </a:endParaRPr>
          </a:p>
        </p:txBody>
      </p:sp>
      <p:sp>
        <p:nvSpPr>
          <p:cNvPr id="263" name="Google Shape;263;p36"/>
          <p:cNvSpPr/>
          <p:nvPr/>
        </p:nvSpPr>
        <p:spPr>
          <a:xfrm>
            <a:off x="6771086" y="2822973"/>
            <a:ext cx="1172765" cy="377428"/>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(He et al., ICLR 2017 submitted)</a:t>
            </a:r>
            <a:endParaRPr sz="1100">
              <a:solidFill>
                <a:srgbClr val="000000"/>
              </a:solidFill>
              <a:latin typeface="Helvetica Neue Light"/>
              <a:ea typeface="Helvetica Neue Light"/>
              <a:cs typeface="Helvetica Neue Light"/>
              <a:sym typeface="Helvetica Neue Light"/>
            </a:endParaRPr>
          </a:p>
        </p:txBody>
      </p:sp>
      <p:pic>
        <p:nvPicPr>
          <p:cNvPr id="264" name="Google Shape;264;p36"/>
          <p:cNvPicPr preferRelativeResize="0"/>
          <p:nvPr/>
        </p:nvPicPr>
        <p:blipFill rotWithShape="1">
          <a:blip r:embed="rId3">
            <a:alphaModFix/>
          </a:blip>
          <a:srcRect b="47881" l="84599" r="0" t="44634"/>
          <a:stretch/>
        </p:blipFill>
        <p:spPr>
          <a:xfrm>
            <a:off x="6657975" y="2365772"/>
            <a:ext cx="1320404" cy="428625"/>
          </a:xfrm>
          <a:prstGeom prst="rect">
            <a:avLst/>
          </a:prstGeom>
          <a:noFill/>
          <a:ln>
            <a:noFill/>
          </a:ln>
        </p:spPr>
      </p:pic>
      <p:grpSp>
        <p:nvGrpSpPr>
          <p:cNvPr id="265" name="Google Shape;265;p36"/>
          <p:cNvGrpSpPr/>
          <p:nvPr/>
        </p:nvGrpSpPr>
        <p:grpSpPr>
          <a:xfrm>
            <a:off x="2197894" y="1657350"/>
            <a:ext cx="125016" cy="2571750"/>
            <a:chOff x="56749" y="-2"/>
            <a:chExt cx="229196" cy="6499835"/>
          </a:xfrm>
        </p:grpSpPr>
        <p:cxnSp>
          <p:nvCxnSpPr>
            <p:cNvPr id="266" name="Google Shape;266;p36"/>
            <p:cNvCxnSpPr/>
            <p:nvPr/>
          </p:nvCxnSpPr>
          <p:spPr>
            <a:xfrm flipH="1" rot="10800000">
              <a:off x="56749" y="-2"/>
              <a:ext cx="161528" cy="6499835"/>
            </a:xfrm>
            <a:prstGeom prst="straightConnector1">
              <a:avLst/>
            </a:prstGeom>
            <a:noFill/>
            <a:ln cap="flat" cmpd="sng" w="25400">
              <a:solidFill>
                <a:srgbClr val="0000FF"/>
              </a:solidFill>
              <a:prstDash val="solid"/>
              <a:miter lim="400000"/>
              <a:headEnd len="sm" w="sm" type="none"/>
              <a:tailEnd len="sm" w="sm" type="none"/>
            </a:ln>
          </p:spPr>
        </p:cxnSp>
        <p:sp>
          <p:nvSpPr>
            <p:cNvPr id="267" name="Google Shape;267;p36"/>
            <p:cNvSpPr/>
            <p:nvPr/>
          </p:nvSpPr>
          <p:spPr>
            <a:xfrm>
              <a:off x="172439" y="-2"/>
              <a:ext cx="113506"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68" name="Google Shape;268;p36"/>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7"/>
          <p:cNvPicPr preferRelativeResize="0"/>
          <p:nvPr/>
        </p:nvPicPr>
        <p:blipFill rotWithShape="1">
          <a:blip r:embed="rId3">
            <a:alphaModFix/>
          </a:blip>
          <a:srcRect b="0" l="0" r="0" t="0"/>
          <a:stretch/>
        </p:blipFill>
        <p:spPr>
          <a:xfrm>
            <a:off x="1558231" y="562597"/>
            <a:ext cx="6027539" cy="4018360"/>
          </a:xfrm>
          <a:prstGeom prst="rect">
            <a:avLst/>
          </a:prstGeom>
          <a:noFill/>
          <a:ln>
            <a:noFill/>
          </a:ln>
        </p:spPr>
      </p:pic>
      <p:grpSp>
        <p:nvGrpSpPr>
          <p:cNvPr id="275" name="Google Shape;275;p37"/>
          <p:cNvGrpSpPr/>
          <p:nvPr/>
        </p:nvGrpSpPr>
        <p:grpSpPr>
          <a:xfrm>
            <a:off x="6962924" y="2088160"/>
            <a:ext cx="954375" cy="857555"/>
            <a:chOff x="-12700" y="-182824"/>
            <a:chExt cx="1809775" cy="1626174"/>
          </a:xfrm>
        </p:grpSpPr>
        <p:sp>
          <p:nvSpPr>
            <p:cNvPr id="276" name="Google Shape;276;p37"/>
            <p:cNvSpPr/>
            <p:nvPr/>
          </p:nvSpPr>
          <p:spPr>
            <a:xfrm>
              <a:off x="25400" y="0"/>
              <a:ext cx="1016000" cy="983109"/>
            </a:xfrm>
            <a:prstGeom prst="rect">
              <a:avLst/>
            </a:prstGeom>
            <a:solidFill>
              <a:srgbClr val="FFFFFF"/>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800">
                <a:solidFill>
                  <a:srgbClr val="FFFFFF"/>
                </a:solidFill>
                <a:latin typeface="Helvetica Neue Light"/>
                <a:ea typeface="Helvetica Neue Light"/>
                <a:cs typeface="Helvetica Neue Light"/>
                <a:sym typeface="Helvetica Neue Light"/>
              </a:endParaRPr>
            </a:p>
          </p:txBody>
        </p:sp>
        <p:grpSp>
          <p:nvGrpSpPr>
            <p:cNvPr id="277" name="Google Shape;277;p37"/>
            <p:cNvGrpSpPr/>
            <p:nvPr/>
          </p:nvGrpSpPr>
          <p:grpSpPr>
            <a:xfrm>
              <a:off x="-12700" y="-182824"/>
              <a:ext cx="1809775" cy="1626174"/>
              <a:chOff x="0" y="-372182"/>
              <a:chExt cx="1809774" cy="1626172"/>
            </a:xfrm>
          </p:grpSpPr>
          <p:sp>
            <p:nvSpPr>
              <p:cNvPr id="278" name="Google Shape;278;p37"/>
              <p:cNvSpPr/>
              <p:nvPr/>
            </p:nvSpPr>
            <p:spPr>
              <a:xfrm>
                <a:off x="270593" y="-372182"/>
                <a:ext cx="1186014" cy="452316"/>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Top 33%</a:t>
                </a:r>
                <a:endParaRPr sz="1100"/>
              </a:p>
            </p:txBody>
          </p:sp>
          <p:sp>
            <p:nvSpPr>
              <p:cNvPr id="279" name="Google Shape;279;p37"/>
              <p:cNvSpPr/>
              <p:nvPr/>
            </p:nvSpPr>
            <p:spPr>
              <a:xfrm>
                <a:off x="274761" y="-54682"/>
                <a:ext cx="1507877" cy="452316"/>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Middle 33%</a:t>
                </a:r>
                <a:endParaRPr sz="1100"/>
              </a:p>
            </p:txBody>
          </p:sp>
          <p:sp>
            <p:nvSpPr>
              <p:cNvPr id="280" name="Google Shape;280;p37"/>
              <p:cNvSpPr/>
              <p:nvPr/>
            </p:nvSpPr>
            <p:spPr>
              <a:xfrm>
                <a:off x="273035" y="214743"/>
                <a:ext cx="1536739" cy="452316"/>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Bottom 33%</a:t>
                </a:r>
                <a:endParaRPr sz="1100"/>
              </a:p>
            </p:txBody>
          </p:sp>
          <p:grpSp>
            <p:nvGrpSpPr>
              <p:cNvPr id="281" name="Google Shape;281;p37"/>
              <p:cNvGrpSpPr/>
              <p:nvPr/>
            </p:nvGrpSpPr>
            <p:grpSpPr>
              <a:xfrm>
                <a:off x="0" y="-146050"/>
                <a:ext cx="246790" cy="865432"/>
                <a:chOff x="0" y="-304800"/>
                <a:chExt cx="246789" cy="865431"/>
              </a:xfrm>
            </p:grpSpPr>
            <p:cxnSp>
              <p:nvCxnSpPr>
                <p:cNvPr id="282" name="Google Shape;282;p37"/>
                <p:cNvCxnSpPr/>
                <p:nvPr/>
              </p:nvCxnSpPr>
              <p:spPr>
                <a:xfrm>
                  <a:off x="0" y="-304800"/>
                  <a:ext cx="246789" cy="0"/>
                </a:xfrm>
                <a:prstGeom prst="straightConnector1">
                  <a:avLst/>
                </a:prstGeom>
                <a:noFill/>
                <a:ln cap="flat" cmpd="sng" w="25400">
                  <a:solidFill>
                    <a:schemeClr val="accent1"/>
                  </a:solidFill>
                  <a:prstDash val="solid"/>
                  <a:miter lim="400000"/>
                  <a:headEnd len="sm" w="sm" type="none"/>
                  <a:tailEnd len="sm" w="sm" type="none"/>
                </a:ln>
              </p:spPr>
            </p:cxnSp>
            <p:cxnSp>
              <p:nvCxnSpPr>
                <p:cNvPr id="283" name="Google Shape;283;p37"/>
                <p:cNvCxnSpPr/>
                <p:nvPr/>
              </p:nvCxnSpPr>
              <p:spPr>
                <a:xfrm>
                  <a:off x="0" y="-3624"/>
                  <a:ext cx="246789" cy="1"/>
                </a:xfrm>
                <a:prstGeom prst="straightConnector1">
                  <a:avLst/>
                </a:prstGeom>
                <a:noFill/>
                <a:ln cap="flat" cmpd="sng" w="25400">
                  <a:solidFill>
                    <a:srgbClr val="5A8FC0"/>
                  </a:solidFill>
                  <a:prstDash val="solid"/>
                  <a:miter lim="400000"/>
                  <a:headEnd len="sm" w="sm" type="none"/>
                  <a:tailEnd len="sm" w="sm" type="none"/>
                </a:ln>
              </p:spPr>
            </p:cxnSp>
            <p:cxnSp>
              <p:nvCxnSpPr>
                <p:cNvPr id="284" name="Google Shape;284;p37"/>
                <p:cNvCxnSpPr/>
                <p:nvPr/>
              </p:nvCxnSpPr>
              <p:spPr>
                <a:xfrm>
                  <a:off x="0" y="272153"/>
                  <a:ext cx="246789" cy="1"/>
                </a:xfrm>
                <a:prstGeom prst="straightConnector1">
                  <a:avLst/>
                </a:prstGeom>
                <a:noFill/>
                <a:ln cap="flat" cmpd="sng" w="25400">
                  <a:solidFill>
                    <a:schemeClr val="accent1"/>
                  </a:solidFill>
                  <a:prstDash val="solid"/>
                  <a:miter lim="400000"/>
                  <a:headEnd len="sm" w="sm" type="none"/>
                  <a:tailEnd len="sm" w="sm" type="none"/>
                </a:ln>
              </p:spPr>
            </p:cxnSp>
            <p:cxnSp>
              <p:nvCxnSpPr>
                <p:cNvPr id="285" name="Google Shape;285;p37"/>
                <p:cNvCxnSpPr/>
                <p:nvPr/>
              </p:nvCxnSpPr>
              <p:spPr>
                <a:xfrm>
                  <a:off x="0" y="560630"/>
                  <a:ext cx="246789" cy="1"/>
                </a:xfrm>
                <a:prstGeom prst="straightConnector1">
                  <a:avLst/>
                </a:prstGeom>
                <a:noFill/>
                <a:ln cap="flat" cmpd="sng" w="25400">
                  <a:solidFill>
                    <a:srgbClr val="53585F"/>
                  </a:solidFill>
                  <a:prstDash val="solid"/>
                  <a:miter lim="400000"/>
                  <a:headEnd len="sm" w="sm" type="none"/>
                  <a:tailEnd len="sm" w="sm" type="none"/>
                </a:ln>
              </p:spPr>
            </p:cxnSp>
          </p:grpSp>
          <p:sp>
            <p:nvSpPr>
              <p:cNvPr id="286" name="Google Shape;286;p37"/>
              <p:cNvSpPr/>
              <p:nvPr/>
            </p:nvSpPr>
            <p:spPr>
              <a:xfrm>
                <a:off x="275053" y="801674"/>
                <a:ext cx="713266" cy="452316"/>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DQN</a:t>
                </a:r>
                <a:endParaRPr sz="1100"/>
              </a:p>
            </p:txBody>
          </p:sp>
        </p:grpSp>
      </p:grpSp>
      <p:cxnSp>
        <p:nvCxnSpPr>
          <p:cNvPr id="287" name="Google Shape;287;p37"/>
          <p:cNvCxnSpPr/>
          <p:nvPr/>
        </p:nvCxnSpPr>
        <p:spPr>
          <a:xfrm>
            <a:off x="2248552" y="4125913"/>
            <a:ext cx="4460741" cy="1"/>
          </a:xfrm>
          <a:prstGeom prst="straightConnector1">
            <a:avLst/>
          </a:prstGeom>
          <a:noFill/>
          <a:ln cap="flat" cmpd="sng" w="25400">
            <a:solidFill>
              <a:srgbClr val="A6AAA9"/>
            </a:solidFill>
            <a:prstDash val="solid"/>
            <a:miter lim="400000"/>
            <a:headEnd len="sm" w="sm" type="none"/>
            <a:tailEnd len="sm" w="sm" type="none"/>
          </a:ln>
        </p:spPr>
      </p:cxnSp>
      <p:cxnSp>
        <p:nvCxnSpPr>
          <p:cNvPr id="288" name="Google Shape;288;p37"/>
          <p:cNvCxnSpPr/>
          <p:nvPr/>
        </p:nvCxnSpPr>
        <p:spPr>
          <a:xfrm>
            <a:off x="2255249" y="4105821"/>
            <a:ext cx="4460741" cy="1"/>
          </a:xfrm>
          <a:prstGeom prst="straightConnector1">
            <a:avLst/>
          </a:prstGeom>
          <a:noFill/>
          <a:ln cap="flat" cmpd="sng" w="25400">
            <a:solidFill>
              <a:srgbClr val="53585F"/>
            </a:solidFill>
            <a:prstDash val="solid"/>
            <a:miter lim="400000"/>
            <a:headEnd len="sm" w="sm" type="none"/>
            <a:tailEnd len="sm" w="sm" type="none"/>
          </a:ln>
        </p:spPr>
      </p:cxnSp>
      <p:cxnSp>
        <p:nvCxnSpPr>
          <p:cNvPr id="289" name="Google Shape;289;p37"/>
          <p:cNvCxnSpPr/>
          <p:nvPr/>
        </p:nvCxnSpPr>
        <p:spPr>
          <a:xfrm>
            <a:off x="6969621" y="2808274"/>
            <a:ext cx="130143" cy="1"/>
          </a:xfrm>
          <a:prstGeom prst="straightConnector1">
            <a:avLst/>
          </a:prstGeom>
          <a:noFill/>
          <a:ln cap="flat" cmpd="sng" w="25400">
            <a:solidFill>
              <a:srgbClr val="A6AAA9"/>
            </a:solidFill>
            <a:prstDash val="solid"/>
            <a:miter lim="400000"/>
            <a:headEnd len="sm" w="sm" type="none"/>
            <a:tailEnd len="sm" w="sm" type="none"/>
          </a:ln>
        </p:spPr>
      </p:cxnSp>
      <p:sp>
        <p:nvSpPr>
          <p:cNvPr id="290" name="Google Shape;290;p37"/>
          <p:cNvSpPr/>
          <p:nvPr/>
        </p:nvSpPr>
        <p:spPr>
          <a:xfrm>
            <a:off x="7102388" y="2557675"/>
            <a:ext cx="877217" cy="215678"/>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OpTightening</a:t>
            </a:r>
            <a:endParaRPr sz="1100"/>
          </a:p>
        </p:txBody>
      </p:sp>
      <p:sp>
        <p:nvSpPr>
          <p:cNvPr id="291" name="Google Shape;291;p37"/>
          <p:cNvSpPr/>
          <p:nvPr/>
        </p:nvSpPr>
        <p:spPr>
          <a:xfrm>
            <a:off x="2108554" y="735649"/>
            <a:ext cx="4740791" cy="3562534"/>
          </a:xfrm>
          <a:prstGeom prst="rect">
            <a:avLst/>
          </a:prstGeom>
          <a:noFill/>
          <a:ln cap="flat" cmpd="sng" w="25400">
            <a:solidFill>
              <a:srgbClr val="000000"/>
            </a:solidFill>
            <a:prstDash val="solid"/>
            <a:miter lim="400000"/>
            <a:headEnd len="sm" w="sm" type="none"/>
            <a:tailEnd len="sm" w="sm" type="none"/>
          </a:ln>
        </p:spPr>
        <p:txBody>
          <a:bodyPr anchorCtr="0" anchor="ctr" bIns="26725" lIns="26725" spcFirstLastPara="1" rIns="26725" wrap="square" tIns="267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92" name="Google Shape;292;p37"/>
          <p:cNvSpPr/>
          <p:nvPr/>
        </p:nvSpPr>
        <p:spPr>
          <a:xfrm>
            <a:off x="3978355" y="179627"/>
            <a:ext cx="1001135" cy="346246"/>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293" name="Google Shape;293;p37"/>
          <p:cNvSpPr/>
          <p:nvPr/>
        </p:nvSpPr>
        <p:spPr>
          <a:xfrm>
            <a:off x="2686050" y="4595961"/>
            <a:ext cx="2743200" cy="261743"/>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a:t>
            </a:r>
            <a:r>
              <a:rPr b="1" i="1" lang="en" sz="1400">
                <a:solidFill>
                  <a:srgbClr val="000000"/>
                </a:solidFill>
                <a:latin typeface="Arial"/>
                <a:ea typeface="Arial"/>
                <a:cs typeface="Arial"/>
                <a:sym typeface="Arial"/>
              </a:rPr>
              <a:t>minutes</a:t>
            </a:r>
            <a:r>
              <a:rPr lang="en" sz="1400">
                <a:solidFill>
                  <a:srgbClr val="000000"/>
                </a:solidFill>
                <a:latin typeface="Arial"/>
                <a:ea typeface="Arial"/>
                <a:cs typeface="Arial"/>
                <a:sym typeface="Arial"/>
              </a:rPr>
              <a:t> of gameplay)</a:t>
            </a:r>
            <a:endParaRPr sz="1400">
              <a:solidFill>
                <a:srgbClr val="000000"/>
              </a:solidFill>
              <a:latin typeface="Arial"/>
              <a:ea typeface="Arial"/>
              <a:cs typeface="Arial"/>
              <a:sym typeface="Arial"/>
            </a:endParaRPr>
          </a:p>
        </p:txBody>
      </p:sp>
      <p:sp>
        <p:nvSpPr>
          <p:cNvPr id="294" name="Google Shape;294;p37"/>
          <p:cNvSpPr/>
          <p:nvPr/>
        </p:nvSpPr>
        <p:spPr>
          <a:xfrm>
            <a:off x="2114551" y="4341777"/>
            <a:ext cx="4914900" cy="265090"/>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0                            5                              10                            15</a:t>
            </a:r>
            <a:endParaRPr sz="1400">
              <a:solidFill>
                <a:srgbClr val="000000"/>
              </a:solidFill>
              <a:latin typeface="Arial"/>
              <a:ea typeface="Arial"/>
              <a:cs typeface="Arial"/>
              <a:sym typeface="Arial"/>
            </a:endParaRPr>
          </a:p>
        </p:txBody>
      </p:sp>
      <p:sp>
        <p:nvSpPr>
          <p:cNvPr id="295" name="Google Shape;295;p37"/>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Black"/>
              <a:buNone/>
            </a:pPr>
            <a:r>
              <a:rPr lang="en" sz="2400">
                <a:latin typeface="Arial Black"/>
                <a:ea typeface="Arial Black"/>
                <a:cs typeface="Arial Black"/>
                <a:sym typeface="Arial Black"/>
              </a:rPr>
              <a:t>Taking stock with Atari</a:t>
            </a:r>
            <a:endParaRPr sz="2400">
              <a:latin typeface="Arial Black"/>
              <a:ea typeface="Arial Black"/>
              <a:cs typeface="Arial Black"/>
              <a:sym typeface="Arial Black"/>
            </a:endParaRPr>
          </a:p>
        </p:txBody>
      </p:sp>
      <p:sp>
        <p:nvSpPr>
          <p:cNvPr id="302" name="Google Shape;302;p38"/>
          <p:cNvSpPr txBox="1"/>
          <p:nvPr>
            <p:ph idx="1" type="body"/>
          </p:nvPr>
        </p:nvSpPr>
        <p:spPr>
          <a:xfrm>
            <a:off x="1428751" y="114300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rgbClr val="000000"/>
              </a:buClr>
              <a:buSzPts val="2100"/>
              <a:buNone/>
            </a:pPr>
            <a:r>
              <a:rPr lang="en" sz="2400">
                <a:solidFill>
                  <a:srgbClr val="000000"/>
                </a:solidFill>
                <a:latin typeface="Arial"/>
                <a:ea typeface="Arial"/>
                <a:cs typeface="Arial"/>
                <a:sym typeface="Arial"/>
              </a:rPr>
              <a:t>What are artificial neural networks good at?</a:t>
            </a:r>
            <a:endParaRPr sz="2400"/>
          </a:p>
          <a:p>
            <a:pPr indent="-177800" lvl="0" marL="177800" rtl="0" algn="l">
              <a:lnSpc>
                <a:spcPct val="90000"/>
              </a:lnSpc>
              <a:spcBef>
                <a:spcPts val="800"/>
              </a:spcBef>
              <a:spcAft>
                <a:spcPts val="0"/>
              </a:spcAft>
              <a:buClr>
                <a:schemeClr val="dk1"/>
              </a:buClr>
              <a:buSzPts val="2100"/>
              <a:buNone/>
            </a:pPr>
            <a:r>
              <a:t/>
            </a:r>
            <a:endParaRPr sz="2400">
              <a:solidFill>
                <a:srgbClr val="000000"/>
              </a:solidFill>
              <a:latin typeface="Arial"/>
              <a:ea typeface="Arial"/>
              <a:cs typeface="Arial"/>
              <a:sym typeface="Arial"/>
            </a:endParaRPr>
          </a:p>
          <a:p>
            <a:pPr indent="-177800" lvl="0" marL="177800" rtl="0" algn="l">
              <a:lnSpc>
                <a:spcPct val="90000"/>
              </a:lnSpc>
              <a:spcBef>
                <a:spcPts val="800"/>
              </a:spcBef>
              <a:spcAft>
                <a:spcPts val="0"/>
              </a:spcAft>
              <a:buClr>
                <a:srgbClr val="000000"/>
              </a:buClr>
              <a:buSzPts val="2100"/>
              <a:buNone/>
            </a:pPr>
            <a:r>
              <a:rPr lang="en" sz="2400">
                <a:solidFill>
                  <a:srgbClr val="000000"/>
                </a:solidFill>
                <a:latin typeface="Arial"/>
                <a:ea typeface="Arial"/>
                <a:cs typeface="Arial"/>
                <a:sym typeface="Arial"/>
              </a:rPr>
              <a:t>What are they not (yet) so good at?</a:t>
            </a:r>
            <a:endParaRPr sz="2400"/>
          </a:p>
          <a:p>
            <a:pPr indent="-177800" lvl="0" marL="177800" rtl="0" algn="l">
              <a:lnSpc>
                <a:spcPct val="90000"/>
              </a:lnSpc>
              <a:spcBef>
                <a:spcPts val="800"/>
              </a:spcBef>
              <a:spcAft>
                <a:spcPts val="0"/>
              </a:spcAft>
              <a:buClr>
                <a:srgbClr val="000000"/>
              </a:buClr>
              <a:buSzPts val="2100"/>
              <a:buNone/>
            </a:pPr>
            <a:r>
              <a:rPr lang="en"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p:txBody>
      </p:sp>
      <p:sp>
        <p:nvSpPr>
          <p:cNvPr id="303" name="Google Shape;303;p38"/>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9"/>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Black"/>
              <a:buNone/>
            </a:pPr>
            <a:r>
              <a:rPr lang="en" sz="1100">
                <a:latin typeface="Arial Black"/>
                <a:ea typeface="Arial Black"/>
                <a:cs typeface="Arial Black"/>
                <a:sym typeface="Arial Black"/>
              </a:rPr>
              <a:t>Taking stock with Atari</a:t>
            </a:r>
            <a:endParaRPr sz="1100">
              <a:latin typeface="Arial Black"/>
              <a:ea typeface="Arial Black"/>
              <a:cs typeface="Arial Black"/>
              <a:sym typeface="Arial Black"/>
            </a:endParaRPr>
          </a:p>
        </p:txBody>
      </p:sp>
      <p:sp>
        <p:nvSpPr>
          <p:cNvPr id="310" name="Google Shape;310;p39"/>
          <p:cNvSpPr txBox="1"/>
          <p:nvPr>
            <p:ph idx="1" type="body"/>
          </p:nvPr>
        </p:nvSpPr>
        <p:spPr>
          <a:xfrm>
            <a:off x="1428751" y="91440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rgbClr val="000000"/>
              </a:buClr>
              <a:buSzPts val="1200"/>
              <a:buNone/>
            </a:pPr>
            <a:r>
              <a:rPr lang="en" sz="1200">
                <a:solidFill>
                  <a:srgbClr val="000000"/>
                </a:solidFill>
                <a:latin typeface="Arial"/>
                <a:ea typeface="Arial"/>
                <a:cs typeface="Arial"/>
                <a:sym typeface="Arial"/>
              </a:rPr>
              <a:t>What are artificial neural networks good at?</a:t>
            </a:r>
            <a:endParaRPr sz="1200"/>
          </a:p>
          <a:p>
            <a:pPr indent="-177800" lvl="0" marL="177800" rtl="0" algn="l">
              <a:lnSpc>
                <a:spcPct val="70000"/>
              </a:lnSpc>
              <a:spcBef>
                <a:spcPts val="800"/>
              </a:spcBef>
              <a:spcAft>
                <a:spcPts val="0"/>
              </a:spcAft>
              <a:buClr>
                <a:srgbClr val="000000"/>
              </a:buClr>
              <a:buSzPts val="1200"/>
              <a:buNone/>
            </a:pPr>
            <a:r>
              <a:rPr lang="en" sz="1200">
                <a:solidFill>
                  <a:srgbClr val="000000"/>
                </a:solidFill>
                <a:latin typeface="Arial"/>
                <a:ea typeface="Arial"/>
                <a:cs typeface="Arial"/>
                <a:sym typeface="Arial"/>
              </a:rPr>
              <a:t>   - Learning spatiotemporal patterns that are consistent across many experiences</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Responding quickly once they’ve learned</a:t>
            </a:r>
            <a:endParaRPr sz="1200"/>
          </a:p>
          <a:p>
            <a:pPr indent="-177800" lvl="0" marL="177800" rtl="0" algn="l">
              <a:lnSpc>
                <a:spcPct val="70000"/>
              </a:lnSpc>
              <a:spcBef>
                <a:spcPts val="800"/>
              </a:spcBef>
              <a:spcAft>
                <a:spcPts val="0"/>
              </a:spcAft>
              <a:buClr>
                <a:schemeClr val="dk1"/>
              </a:buClr>
              <a:buSzPts val="1200"/>
              <a:buNone/>
            </a:pPr>
            <a:r>
              <a:t/>
            </a:r>
            <a:endParaRPr sz="1200">
              <a:solidFill>
                <a:srgbClr val="000000"/>
              </a:solidFill>
              <a:latin typeface="Arial"/>
              <a:ea typeface="Arial"/>
              <a:cs typeface="Arial"/>
              <a:sym typeface="Arial"/>
            </a:endParaRPr>
          </a:p>
          <a:p>
            <a:pPr indent="-177800" lvl="0" marL="177800" rtl="0" algn="l">
              <a:lnSpc>
                <a:spcPct val="70000"/>
              </a:lnSpc>
              <a:spcBef>
                <a:spcPts val="800"/>
              </a:spcBef>
              <a:spcAft>
                <a:spcPts val="0"/>
              </a:spcAft>
              <a:buClr>
                <a:srgbClr val="000000"/>
              </a:buClr>
              <a:buSzPts val="1200"/>
              <a:buNone/>
            </a:pPr>
            <a:r>
              <a:rPr lang="en" sz="1200">
                <a:solidFill>
                  <a:srgbClr val="000000"/>
                </a:solidFill>
                <a:latin typeface="Arial"/>
                <a:ea typeface="Arial"/>
                <a:cs typeface="Arial"/>
                <a:sym typeface="Arial"/>
              </a:rPr>
              <a:t>What are they not (yet) so good at?</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Learning about kinds of things, and cause-effect relations between events, from one or a few experiences</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Seeing things and events</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Forming goals, subgoals and plans</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Exploring, being curious, experimenting</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Learning from others</a:t>
            </a:r>
            <a:endParaRPr sz="1200"/>
          </a:p>
          <a:p>
            <a:pPr indent="-177800" lvl="0" marL="177800" rtl="0" algn="l">
              <a:lnSpc>
                <a:spcPct val="70000"/>
              </a:lnSpc>
              <a:spcBef>
                <a:spcPts val="800"/>
              </a:spcBef>
              <a:spcAft>
                <a:spcPts val="0"/>
              </a:spcAft>
              <a:buClr>
                <a:schemeClr val="dk1"/>
              </a:buClr>
              <a:buSzPts val="1000"/>
              <a:buNone/>
            </a:pPr>
            <a:r>
              <a:t/>
            </a:r>
            <a:endParaRPr sz="1200">
              <a:solidFill>
                <a:srgbClr val="000000"/>
              </a:solidFill>
              <a:latin typeface="Arial"/>
              <a:ea typeface="Arial"/>
              <a:cs typeface="Arial"/>
              <a:sym typeface="Arial"/>
            </a:endParaRPr>
          </a:p>
          <a:p>
            <a:pPr indent="-177800" lvl="0" marL="177800" rtl="0" algn="l">
              <a:lnSpc>
                <a:spcPct val="70000"/>
              </a:lnSpc>
              <a:spcBef>
                <a:spcPts val="800"/>
              </a:spcBef>
              <a:spcAft>
                <a:spcPts val="0"/>
              </a:spcAft>
              <a:buClr>
                <a:srgbClr val="000000"/>
              </a:buClr>
              <a:buSzPts val="800"/>
              <a:buNone/>
            </a:pPr>
            <a:r>
              <a:rPr lang="en" sz="1200">
                <a:solidFill>
                  <a:srgbClr val="000000"/>
                </a:solidFill>
                <a:latin typeface="Arial"/>
                <a:ea typeface="Arial"/>
                <a:cs typeface="Arial"/>
                <a:sym typeface="Arial"/>
              </a:rPr>
              <a:t>What are we (humans or human mind or animal mind) good at?</a:t>
            </a:r>
            <a:endParaRPr sz="1200"/>
          </a:p>
          <a:p>
            <a:pPr indent="-177800" lvl="0" marL="177800" rtl="0" algn="l">
              <a:lnSpc>
                <a:spcPct val="70000"/>
              </a:lnSpc>
              <a:spcBef>
                <a:spcPts val="800"/>
              </a:spcBef>
              <a:spcAft>
                <a:spcPts val="0"/>
              </a:spcAft>
              <a:buClr>
                <a:srgbClr val="000000"/>
              </a:buClr>
              <a:buSzPts val="800"/>
              <a:buNone/>
            </a:pPr>
            <a:r>
              <a:rPr lang="en" sz="1200">
                <a:solidFill>
                  <a:srgbClr val="000000"/>
                </a:solidFill>
                <a:latin typeface="Arial"/>
                <a:ea typeface="Arial"/>
                <a:cs typeface="Arial"/>
                <a:sym typeface="Arial"/>
              </a:rPr>
              <a:t>   - Learning quickly and behaving flexibly</a:t>
            </a:r>
            <a:endParaRPr sz="1200"/>
          </a:p>
          <a:p>
            <a:pPr indent="-177800" lvl="0" marL="177800" rtl="0" algn="l">
              <a:lnSpc>
                <a:spcPct val="70000"/>
              </a:lnSpc>
              <a:spcBef>
                <a:spcPts val="800"/>
              </a:spcBef>
              <a:spcAft>
                <a:spcPts val="0"/>
              </a:spcAft>
              <a:buClr>
                <a:srgbClr val="000000"/>
              </a:buClr>
              <a:buSzPts val="1000"/>
              <a:buNone/>
            </a:pPr>
            <a:r>
              <a:rPr lang="en" sz="1200">
                <a:solidFill>
                  <a:srgbClr val="000000"/>
                </a:solidFill>
                <a:latin typeface="Arial"/>
                <a:ea typeface="Arial"/>
                <a:cs typeface="Arial"/>
                <a:sym typeface="Arial"/>
              </a:rPr>
              <a:t>   - Many other things NNs are not (yet) so good at</a:t>
            </a:r>
            <a:endParaRPr sz="1200">
              <a:solidFill>
                <a:srgbClr val="000000"/>
              </a:solidFill>
              <a:latin typeface="Arial"/>
              <a:ea typeface="Arial"/>
              <a:cs typeface="Arial"/>
              <a:sym typeface="Arial"/>
            </a:endParaRPr>
          </a:p>
          <a:p>
            <a:pPr indent="-177800" lvl="0" marL="177800" rtl="0" algn="l">
              <a:lnSpc>
                <a:spcPct val="70000"/>
              </a:lnSpc>
              <a:spcBef>
                <a:spcPts val="800"/>
              </a:spcBef>
              <a:spcAft>
                <a:spcPts val="0"/>
              </a:spcAft>
              <a:buClr>
                <a:schemeClr val="dk1"/>
              </a:buClr>
              <a:buSzPts val="1000"/>
              <a:buNone/>
            </a:pPr>
            <a:r>
              <a:t/>
            </a:r>
            <a:endParaRPr sz="1200">
              <a:solidFill>
                <a:srgbClr val="000000"/>
              </a:solidFill>
              <a:latin typeface="Arial"/>
              <a:ea typeface="Arial"/>
              <a:cs typeface="Arial"/>
              <a:sym typeface="Arial"/>
            </a:endParaRPr>
          </a:p>
          <a:p>
            <a:pPr indent="-177800" lvl="0" marL="177800" rtl="0" algn="l">
              <a:lnSpc>
                <a:spcPct val="70000"/>
              </a:lnSpc>
              <a:spcBef>
                <a:spcPts val="800"/>
              </a:spcBef>
              <a:spcAft>
                <a:spcPts val="0"/>
              </a:spcAft>
              <a:buClr>
                <a:schemeClr val="dk1"/>
              </a:buClr>
              <a:buSzPts val="1000"/>
              <a:buNone/>
            </a:pPr>
            <a:r>
              <a:t/>
            </a:r>
            <a:endParaRPr sz="1200">
              <a:solidFill>
                <a:srgbClr val="000000"/>
              </a:solidFill>
              <a:latin typeface="Arial"/>
              <a:ea typeface="Arial"/>
              <a:cs typeface="Arial"/>
              <a:sym typeface="Arial"/>
            </a:endParaRPr>
          </a:p>
        </p:txBody>
      </p:sp>
      <p:sp>
        <p:nvSpPr>
          <p:cNvPr id="311" name="Google Shape;311;p39"/>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M</a:t>
            </a:r>
            <a:r>
              <a:rPr b="0" i="0" lang="en" sz="1400" u="none" strike="noStrike">
                <a:solidFill>
                  <a:srgbClr val="000000"/>
                </a:solidFill>
                <a:latin typeface="Arial"/>
                <a:ea typeface="Arial"/>
                <a:cs typeface="Arial"/>
                <a:sym typeface="Arial"/>
              </a:rPr>
              <a:t>odified from Josh Tenenbaum’s</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Arial Black"/>
              <a:buNone/>
            </a:pPr>
            <a:r>
              <a:rPr lang="en" sz="2100">
                <a:latin typeface="Arial Black"/>
                <a:ea typeface="Arial Black"/>
                <a:cs typeface="Arial Black"/>
                <a:sym typeface="Arial Black"/>
              </a:rPr>
              <a:t>Cognitive psychology:  recent history</a:t>
            </a:r>
            <a:endParaRPr sz="2100">
              <a:latin typeface="Arial Black"/>
              <a:ea typeface="Arial Black"/>
              <a:cs typeface="Arial Black"/>
              <a:sym typeface="Arial Black"/>
            </a:endParaRPr>
          </a:p>
        </p:txBody>
      </p:sp>
      <p:sp>
        <p:nvSpPr>
          <p:cNvPr id="318" name="Google Shape;318;p4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100000"/>
              </a:lnSpc>
              <a:spcBef>
                <a:spcPts val="0"/>
              </a:spcBef>
              <a:spcAft>
                <a:spcPts val="0"/>
              </a:spcAft>
              <a:buClr>
                <a:schemeClr val="dk1"/>
              </a:buClr>
              <a:buSzPts val="2100"/>
              <a:buFont typeface="Calibri"/>
              <a:buNone/>
            </a:pPr>
            <a:r>
              <a:t/>
            </a:r>
            <a:endParaRPr sz="1800"/>
          </a:p>
          <a:p>
            <a:pPr indent="-152400" lvl="0" marL="177800" marR="0" rtl="0" algn="l">
              <a:lnSpc>
                <a:spcPct val="100000"/>
              </a:lnSpc>
              <a:spcBef>
                <a:spcPts val="0"/>
              </a:spcBef>
              <a:spcAft>
                <a:spcPts val="0"/>
              </a:spcAft>
              <a:buClr>
                <a:schemeClr val="dk1"/>
              </a:buClr>
              <a:buSzPts val="1800"/>
              <a:buFont typeface="Calibri"/>
              <a:buChar char="-"/>
            </a:pPr>
            <a:r>
              <a:rPr lang="en" sz="1800"/>
              <a:t>Behaviourism (1920s to 1950s)</a:t>
            </a:r>
            <a:endParaRPr sz="1800"/>
          </a:p>
          <a:p>
            <a:pPr indent="-177800" lvl="1" marL="520700" rtl="0" algn="l">
              <a:lnSpc>
                <a:spcPct val="100000"/>
              </a:lnSpc>
              <a:spcBef>
                <a:spcPts val="0"/>
              </a:spcBef>
              <a:spcAft>
                <a:spcPts val="0"/>
              </a:spcAft>
              <a:buClr>
                <a:schemeClr val="dk1"/>
              </a:buClr>
              <a:buSzPts val="1800"/>
              <a:buFont typeface="Calibri"/>
              <a:buChar char="-"/>
            </a:pPr>
            <a:r>
              <a:rPr lang="en"/>
              <a:t>Classical conditioning (Pavlov’s dogs)</a:t>
            </a:r>
            <a:endParaRPr/>
          </a:p>
          <a:p>
            <a:pPr indent="-38100" lvl="0" marL="177800" rtl="0" algn="l">
              <a:lnSpc>
                <a:spcPct val="100000"/>
              </a:lnSpc>
              <a:spcBef>
                <a:spcPts val="0"/>
              </a:spcBef>
              <a:spcAft>
                <a:spcPts val="0"/>
              </a:spcAft>
              <a:buClr>
                <a:schemeClr val="dk1"/>
              </a:buClr>
              <a:buSzPts val="2100"/>
              <a:buFont typeface="Calibri"/>
              <a:buNone/>
            </a:pPr>
            <a:r>
              <a:t/>
            </a:r>
            <a:endParaRPr sz="1800"/>
          </a:p>
          <a:p>
            <a:pPr indent="-152400" lvl="0" marL="177800" rtl="0" algn="l">
              <a:lnSpc>
                <a:spcPct val="100000"/>
              </a:lnSpc>
              <a:spcBef>
                <a:spcPts val="0"/>
              </a:spcBef>
              <a:spcAft>
                <a:spcPts val="0"/>
              </a:spcAft>
              <a:buClr>
                <a:schemeClr val="dk1"/>
              </a:buClr>
              <a:buSzPts val="1800"/>
              <a:buFont typeface="Calibri"/>
              <a:buChar char="-"/>
            </a:pPr>
            <a:r>
              <a:rPr lang="en" sz="1800"/>
              <a:t>Cognitive revolution (1950s) </a:t>
            </a:r>
            <a:endParaRPr sz="1800"/>
          </a:p>
          <a:p>
            <a:pPr indent="-63500" lvl="1" marL="520700" rtl="0" algn="l">
              <a:lnSpc>
                <a:spcPct val="100000"/>
              </a:lnSpc>
              <a:spcBef>
                <a:spcPts val="0"/>
              </a:spcBef>
              <a:spcAft>
                <a:spcPts val="0"/>
              </a:spcAft>
              <a:buClr>
                <a:schemeClr val="dk1"/>
              </a:buClr>
              <a:buSzPts val="1800"/>
              <a:buFont typeface="Calibri"/>
              <a:buNone/>
            </a:pPr>
            <a:r>
              <a:t/>
            </a:r>
            <a:endParaRPr/>
          </a:p>
          <a:p>
            <a:pPr indent="-63500" lvl="1" marL="520700" rtl="0" algn="l">
              <a:lnSpc>
                <a:spcPct val="100000"/>
              </a:lnSpc>
              <a:spcBef>
                <a:spcPts val="0"/>
              </a:spcBef>
              <a:spcAft>
                <a:spcPts val="0"/>
              </a:spcAft>
              <a:buClr>
                <a:schemeClr val="dk1"/>
              </a:buClr>
              <a:buSzPts val="1800"/>
              <a:buFont typeface="Calibri"/>
              <a:buNone/>
            </a:pPr>
            <a:r>
              <a:t/>
            </a:r>
            <a:endParaRPr/>
          </a:p>
          <a:p>
            <a:pPr indent="-38100" lvl="0" marL="177800" rtl="0" algn="l">
              <a:lnSpc>
                <a:spcPct val="100000"/>
              </a:lnSpc>
              <a:spcBef>
                <a:spcPts val="0"/>
              </a:spcBef>
              <a:spcAft>
                <a:spcPts val="0"/>
              </a:spcAft>
              <a:buClr>
                <a:schemeClr val="dk1"/>
              </a:buClr>
              <a:buSzPts val="2100"/>
              <a:buFont typeface="Calibri"/>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2400"/>
              <a:t>Pavlov’s dogs and behaviorism </a:t>
            </a:r>
            <a:endParaRPr sz="2400"/>
          </a:p>
        </p:txBody>
      </p:sp>
      <p:sp>
        <p:nvSpPr>
          <p:cNvPr id="325" name="Google Shape;325;p4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27000" lvl="0" marL="177800" rtl="0" algn="l">
              <a:lnSpc>
                <a:spcPct val="90000"/>
              </a:lnSpc>
              <a:spcBef>
                <a:spcPts val="0"/>
              </a:spcBef>
              <a:spcAft>
                <a:spcPts val="0"/>
              </a:spcAft>
              <a:buClr>
                <a:schemeClr val="dk1"/>
              </a:buClr>
              <a:buSzPts val="1400"/>
              <a:buChar char="•"/>
            </a:pPr>
            <a:r>
              <a:rPr lang="en" sz="1400"/>
              <a:t>Classical conditioning </a:t>
            </a:r>
            <a:endParaRPr sz="1400"/>
          </a:p>
        </p:txBody>
      </p:sp>
      <p:pic>
        <p:nvPicPr>
          <p:cNvPr id="326" name="Google Shape;326;p41"/>
          <p:cNvPicPr preferRelativeResize="0"/>
          <p:nvPr/>
        </p:nvPicPr>
        <p:blipFill rotWithShape="1">
          <a:blip r:embed="rId3">
            <a:alphaModFix/>
          </a:blip>
          <a:srcRect b="0" l="0" r="0" t="0"/>
          <a:stretch/>
        </p:blipFill>
        <p:spPr>
          <a:xfrm>
            <a:off x="2143125" y="2037521"/>
            <a:ext cx="4857750" cy="2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800"/>
              <a:t>Pavlov’s dogs and behaviorism </a:t>
            </a:r>
            <a:endParaRPr sz="1800"/>
          </a:p>
        </p:txBody>
      </p:sp>
      <p:sp>
        <p:nvSpPr>
          <p:cNvPr id="333" name="Google Shape;333;p4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14300" lvl="0" marL="177800" rtl="0" algn="l">
              <a:lnSpc>
                <a:spcPct val="90000"/>
              </a:lnSpc>
              <a:spcBef>
                <a:spcPts val="0"/>
              </a:spcBef>
              <a:spcAft>
                <a:spcPts val="0"/>
              </a:spcAft>
              <a:buClr>
                <a:schemeClr val="dk1"/>
              </a:buClr>
              <a:buSzPts val="1200"/>
              <a:buChar char="•"/>
            </a:pPr>
            <a:r>
              <a:rPr lang="en" sz="1200"/>
              <a:t>Classical conditioning </a:t>
            </a:r>
            <a:endParaRPr sz="1200"/>
          </a:p>
        </p:txBody>
      </p:sp>
      <p:pic>
        <p:nvPicPr>
          <p:cNvPr id="334" name="Google Shape;334;p42"/>
          <p:cNvPicPr preferRelativeResize="0"/>
          <p:nvPr/>
        </p:nvPicPr>
        <p:blipFill rotWithShape="1">
          <a:blip r:embed="rId3">
            <a:alphaModFix/>
          </a:blip>
          <a:srcRect b="0" l="0" r="0" t="0"/>
          <a:stretch/>
        </p:blipFill>
        <p:spPr>
          <a:xfrm>
            <a:off x="801343" y="2415208"/>
            <a:ext cx="2230343" cy="1311966"/>
          </a:xfrm>
          <a:prstGeom prst="rect">
            <a:avLst/>
          </a:prstGeom>
          <a:noFill/>
          <a:ln>
            <a:noFill/>
          </a:ln>
        </p:spPr>
      </p:pic>
      <p:pic>
        <p:nvPicPr>
          <p:cNvPr descr="mage result for stimulus response theory" id="335" name="Google Shape;335;p42"/>
          <p:cNvPicPr preferRelativeResize="0"/>
          <p:nvPr/>
        </p:nvPicPr>
        <p:blipFill rotWithShape="1">
          <a:blip r:embed="rId4">
            <a:alphaModFix/>
          </a:blip>
          <a:srcRect b="0" l="0" r="0" t="0"/>
          <a:stretch/>
        </p:blipFill>
        <p:spPr>
          <a:xfrm>
            <a:off x="801343" y="3757613"/>
            <a:ext cx="2428875" cy="1385888"/>
          </a:xfrm>
          <a:prstGeom prst="rect">
            <a:avLst/>
          </a:prstGeom>
          <a:noFill/>
          <a:ln>
            <a:noFill/>
          </a:ln>
        </p:spPr>
      </p:pic>
      <p:graphicFrame>
        <p:nvGraphicFramePr>
          <p:cNvPr id="336" name="Google Shape;336;p42"/>
          <p:cNvGraphicFramePr/>
          <p:nvPr/>
        </p:nvGraphicFramePr>
        <p:xfrm>
          <a:off x="3508512" y="1483967"/>
          <a:ext cx="3000000" cy="3000000"/>
        </p:xfrm>
        <a:graphic>
          <a:graphicData uri="http://schemas.openxmlformats.org/drawingml/2006/table">
            <a:tbl>
              <a:tblPr bandRow="1" firstRow="1">
                <a:noFill/>
                <a:tableStyleId>{F65E618D-745D-4FAB-A116-807CAC014672}</a:tableStyleId>
              </a:tblPr>
              <a:tblGrid>
                <a:gridCol w="2731925"/>
                <a:gridCol w="2731925"/>
              </a:tblGrid>
              <a:tr h="278125">
                <a:tc>
                  <a:txBody>
                    <a:bodyPr>
                      <a:noAutofit/>
                    </a:bodyPr>
                    <a:lstStyle/>
                    <a:p>
                      <a:pPr indent="0" lvl="0" marL="0" marR="0" rtl="0" algn="l">
                        <a:spcBef>
                          <a:spcPts val="0"/>
                        </a:spcBef>
                        <a:spcAft>
                          <a:spcPts val="0"/>
                        </a:spcAft>
                        <a:buNone/>
                      </a:pPr>
                      <a:r>
                        <a:rPr lang="en" sz="1400" u="none" cap="none" strike="noStrike"/>
                        <a:t>Implications</a:t>
                      </a:r>
                      <a:endParaRPr sz="1400"/>
                    </a:p>
                  </a:txBody>
                  <a:tcPr marT="34300" marB="34300" marR="68600" marL="68600"/>
                </a:tc>
                <a:tc>
                  <a:txBody>
                    <a:bodyPr>
                      <a:noAutofit/>
                    </a:bodyPr>
                    <a:lstStyle/>
                    <a:p>
                      <a:pPr indent="0" lvl="0" marL="0" marR="0" rtl="0" algn="l">
                        <a:spcBef>
                          <a:spcPts val="0"/>
                        </a:spcBef>
                        <a:spcAft>
                          <a:spcPts val="0"/>
                        </a:spcAft>
                        <a:buNone/>
                      </a:pPr>
                      <a:r>
                        <a:rPr lang="en" sz="1400"/>
                        <a:t>Problems</a:t>
                      </a:r>
                      <a:endParaRPr sz="1400"/>
                    </a:p>
                  </a:txBody>
                  <a:tcPr marT="34300" marB="34300" marR="68600" marL="68600"/>
                </a:tc>
              </a:tr>
              <a:tr h="278125">
                <a:tc>
                  <a:txBody>
                    <a:bodyPr>
                      <a:noAutofit/>
                    </a:bodyPr>
                    <a:lstStyle/>
                    <a:p>
                      <a:pPr indent="0" lvl="0" marL="0" marR="0" rtl="0" algn="l">
                        <a:spcBef>
                          <a:spcPts val="0"/>
                        </a:spcBef>
                        <a:spcAft>
                          <a:spcPts val="0"/>
                        </a:spcAft>
                        <a:buNone/>
                      </a:pPr>
                      <a:r>
                        <a:rPr lang="en" sz="1400"/>
                        <a:t>No need of mental processes or ‘mind’</a:t>
                      </a:r>
                      <a:endParaRPr sz="1400"/>
                    </a:p>
                  </a:txBody>
                  <a:tcPr marT="34300" marB="34300" marR="68600" marL="68600"/>
                </a:tc>
                <a:tc>
                  <a:txBody>
                    <a:bodyPr>
                      <a:noAutofit/>
                    </a:bodyPr>
                    <a:lstStyle/>
                    <a:p>
                      <a:pPr indent="0" lvl="0" marL="0" marR="0" rtl="0" algn="l">
                        <a:spcBef>
                          <a:spcPts val="0"/>
                        </a:spcBef>
                        <a:spcAft>
                          <a:spcPts val="0"/>
                        </a:spcAft>
                        <a:buNone/>
                      </a:pPr>
                      <a:r>
                        <a:rPr lang="en" sz="1400"/>
                        <a:t>Doesn’t explain</a:t>
                      </a:r>
                      <a:r>
                        <a:rPr lang="en" sz="1400"/>
                        <a:t> thoughts and decision processes which involve mental processes</a:t>
                      </a:r>
                      <a:endParaRPr sz="1400"/>
                    </a:p>
                  </a:txBody>
                  <a:tcPr marT="34300" marB="34300" marR="68600" marL="68600"/>
                </a:tc>
              </a:tr>
              <a:tr h="278125">
                <a:tc>
                  <a:txBody>
                    <a:bodyPr>
                      <a:noAutofit/>
                    </a:bodyPr>
                    <a:lstStyle/>
                    <a:p>
                      <a:pPr indent="0" lvl="0" marL="0" marR="0" rtl="0" algn="l">
                        <a:spcBef>
                          <a:spcPts val="0"/>
                        </a:spcBef>
                        <a:spcAft>
                          <a:spcPts val="0"/>
                        </a:spcAft>
                        <a:buNone/>
                      </a:pPr>
                      <a:r>
                        <a:rPr lang="en" sz="1400"/>
                        <a:t>Associative memory </a:t>
                      </a:r>
                      <a:endParaRPr sz="1400"/>
                    </a:p>
                  </a:txBody>
                  <a:tcPr marT="34300" marB="34300" marR="68600" marL="68600"/>
                </a:tc>
                <a:tc>
                  <a:txBody>
                    <a:bodyPr>
                      <a:noAutofit/>
                    </a:bodyPr>
                    <a:lstStyle/>
                    <a:p>
                      <a:pPr indent="0" lvl="0" marL="0" marR="0" rtl="0" algn="l">
                        <a:spcBef>
                          <a:spcPts val="0"/>
                        </a:spcBef>
                        <a:spcAft>
                          <a:spcPts val="0"/>
                        </a:spcAft>
                        <a:buNone/>
                      </a:pPr>
                      <a:r>
                        <a:rPr lang="en" sz="1400"/>
                        <a:t>Doesn’t explain inference </a:t>
                      </a:r>
                      <a:endParaRPr sz="1400"/>
                    </a:p>
                  </a:txBody>
                  <a:tcPr marT="34300" marB="34300" marR="68600" marL="68600"/>
                </a:tc>
              </a:tr>
              <a:tr h="278125">
                <a:tc>
                  <a:txBody>
                    <a:bodyPr>
                      <a:noAutofit/>
                    </a:bodyPr>
                    <a:lstStyle/>
                    <a:p>
                      <a:pPr indent="0" lvl="0" marL="0" marR="0" rtl="0" algn="l">
                        <a:spcBef>
                          <a:spcPts val="0"/>
                        </a:spcBef>
                        <a:spcAft>
                          <a:spcPts val="0"/>
                        </a:spcAft>
                        <a:buNone/>
                      </a:pPr>
                      <a:r>
                        <a:rPr lang="en" sz="1400"/>
                        <a:t>Associationism</a:t>
                      </a:r>
                      <a:endParaRPr sz="1400"/>
                    </a:p>
                  </a:txBody>
                  <a:tcPr marT="34300" marB="34300" marR="68600" marL="68600"/>
                </a:tc>
                <a:tc>
                  <a:txBody>
                    <a:bodyPr>
                      <a:noAutofit/>
                    </a:bodyPr>
                    <a:lstStyle/>
                    <a:p>
                      <a:pPr indent="0" lvl="0" marL="0" marR="0" rtl="0" algn="l">
                        <a:spcBef>
                          <a:spcPts val="0"/>
                        </a:spcBef>
                        <a:spcAft>
                          <a:spcPts val="0"/>
                        </a:spcAft>
                        <a:buNone/>
                      </a:pPr>
                      <a:r>
                        <a:rPr lang="en" sz="1400"/>
                        <a:t>Doesn’t explain flexible behaviour</a:t>
                      </a:r>
                      <a:endParaRPr sz="1400"/>
                    </a:p>
                  </a:txBody>
                  <a:tcPr marT="34300" marB="34300" marR="68600" marL="68600"/>
                </a:tc>
              </a:tr>
              <a:tr h="278125">
                <a:tc>
                  <a:txBody>
                    <a:bodyPr>
                      <a:noAutofit/>
                    </a:bodyPr>
                    <a:lstStyle/>
                    <a:p>
                      <a:pPr indent="0" lvl="0" marL="0" marR="0" rtl="0" algn="l">
                        <a:spcBef>
                          <a:spcPts val="0"/>
                        </a:spcBef>
                        <a:spcAft>
                          <a:spcPts val="0"/>
                        </a:spcAft>
                        <a:buNone/>
                      </a:pPr>
                      <a:r>
                        <a:t/>
                      </a:r>
                      <a:endParaRPr sz="1400"/>
                    </a:p>
                  </a:txBody>
                  <a:tcPr marT="34300" marB="34300" marR="68600" marL="68600"/>
                </a:tc>
                <a:tc>
                  <a:txBody>
                    <a:bodyPr>
                      <a:noAutofit/>
                    </a:bodyPr>
                    <a:lstStyle/>
                    <a:p>
                      <a:pPr indent="0" lvl="0" marL="0" marR="0" rtl="0" algn="l">
                        <a:spcBef>
                          <a:spcPts val="0"/>
                        </a:spcBef>
                        <a:spcAft>
                          <a:spcPts val="0"/>
                        </a:spcAft>
                        <a:buNone/>
                      </a:pPr>
                      <a:r>
                        <a:t/>
                      </a:r>
                      <a:endParaRPr sz="1400"/>
                    </a:p>
                  </a:txBody>
                  <a:tcPr marT="34300" marB="34300" marR="68600" marL="686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Arial Black"/>
              <a:buNone/>
            </a:pPr>
            <a:r>
              <a:rPr lang="en" sz="2100">
                <a:latin typeface="Arial Black"/>
                <a:ea typeface="Arial Black"/>
                <a:cs typeface="Arial Black"/>
                <a:sym typeface="Arial Black"/>
              </a:rPr>
              <a:t>Cognitive psychology:  recent history</a:t>
            </a:r>
            <a:endParaRPr sz="2100">
              <a:latin typeface="Arial Black"/>
              <a:ea typeface="Arial Black"/>
              <a:cs typeface="Arial Black"/>
              <a:sym typeface="Arial Black"/>
            </a:endParaRPr>
          </a:p>
        </p:txBody>
      </p:sp>
      <p:sp>
        <p:nvSpPr>
          <p:cNvPr id="343" name="Google Shape;343;p4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marR="0" rtl="0" algn="l">
              <a:lnSpc>
                <a:spcPct val="100000"/>
              </a:lnSpc>
              <a:spcBef>
                <a:spcPts val="0"/>
              </a:spcBef>
              <a:spcAft>
                <a:spcPts val="0"/>
              </a:spcAft>
              <a:buClr>
                <a:schemeClr val="dk1"/>
              </a:buClr>
              <a:buSzPts val="2100"/>
              <a:buFont typeface="Calibri"/>
              <a:buNone/>
            </a:pPr>
            <a:r>
              <a:t/>
            </a:r>
            <a:endParaRPr sz="1400"/>
          </a:p>
          <a:p>
            <a:pPr indent="-127000" lvl="0" marL="177800" marR="0" rtl="0" algn="l">
              <a:lnSpc>
                <a:spcPct val="100000"/>
              </a:lnSpc>
              <a:spcBef>
                <a:spcPts val="0"/>
              </a:spcBef>
              <a:spcAft>
                <a:spcPts val="0"/>
              </a:spcAft>
              <a:buClr>
                <a:schemeClr val="dk1"/>
              </a:buClr>
              <a:buSzPts val="1400"/>
              <a:buFont typeface="Calibri"/>
              <a:buChar char="-"/>
            </a:pPr>
            <a:r>
              <a:rPr lang="en" sz="1400"/>
              <a:t>Behaviourism (1920s to 1950s)</a:t>
            </a:r>
            <a:endParaRPr sz="1400"/>
          </a:p>
          <a:p>
            <a:pPr indent="-152400" lvl="1" marL="520700" rtl="0" algn="l">
              <a:lnSpc>
                <a:spcPct val="100000"/>
              </a:lnSpc>
              <a:spcBef>
                <a:spcPts val="0"/>
              </a:spcBef>
              <a:spcAft>
                <a:spcPts val="0"/>
              </a:spcAft>
              <a:buClr>
                <a:schemeClr val="dk1"/>
              </a:buClr>
              <a:buSzPts val="1400"/>
              <a:buFont typeface="Calibri"/>
              <a:buChar char="-"/>
            </a:pPr>
            <a:r>
              <a:rPr lang="en" sz="1400"/>
              <a:t>Classical conditioning (Pavlov’s dogs)</a:t>
            </a:r>
            <a:endParaRPr sz="1400"/>
          </a:p>
          <a:p>
            <a:pPr indent="-152400" lvl="1" marL="520700" rtl="0" algn="l">
              <a:lnSpc>
                <a:spcPct val="100000"/>
              </a:lnSpc>
              <a:spcBef>
                <a:spcPts val="0"/>
              </a:spcBef>
              <a:spcAft>
                <a:spcPts val="0"/>
              </a:spcAft>
              <a:buClr>
                <a:schemeClr val="dk1"/>
              </a:buClr>
              <a:buSzPts val="1400"/>
              <a:buFont typeface="Calibri"/>
              <a:buChar char="-"/>
            </a:pPr>
            <a:r>
              <a:rPr lang="en" sz="1400"/>
              <a:t>Operant conditioning (model-free reinforcement learning)</a:t>
            </a:r>
            <a:endParaRPr sz="1400"/>
          </a:p>
          <a:p>
            <a:pPr indent="-38100" lvl="0" marL="177800" rtl="0" algn="l">
              <a:lnSpc>
                <a:spcPct val="100000"/>
              </a:lnSpc>
              <a:spcBef>
                <a:spcPts val="0"/>
              </a:spcBef>
              <a:spcAft>
                <a:spcPts val="0"/>
              </a:spcAft>
              <a:buClr>
                <a:schemeClr val="dk1"/>
              </a:buClr>
              <a:buSzPts val="2100"/>
              <a:buFont typeface="Calibri"/>
              <a:buNone/>
            </a:pPr>
            <a:r>
              <a:t/>
            </a:r>
            <a:endParaRPr sz="1400"/>
          </a:p>
          <a:p>
            <a:pPr indent="-127000" lvl="0" marL="177800" rtl="0" algn="l">
              <a:lnSpc>
                <a:spcPct val="100000"/>
              </a:lnSpc>
              <a:spcBef>
                <a:spcPts val="0"/>
              </a:spcBef>
              <a:spcAft>
                <a:spcPts val="0"/>
              </a:spcAft>
              <a:buClr>
                <a:schemeClr val="dk1"/>
              </a:buClr>
              <a:buSzPts val="1400"/>
              <a:buFont typeface="Calibri"/>
              <a:buChar char="-"/>
            </a:pPr>
            <a:r>
              <a:rPr lang="en" sz="1400"/>
              <a:t>Cognitive revolution (1950s) </a:t>
            </a:r>
            <a:endParaRPr sz="1400"/>
          </a:p>
          <a:p>
            <a:pPr indent="-63500" lvl="1" marL="520700" rtl="0" algn="l">
              <a:lnSpc>
                <a:spcPct val="100000"/>
              </a:lnSpc>
              <a:spcBef>
                <a:spcPts val="0"/>
              </a:spcBef>
              <a:spcAft>
                <a:spcPts val="0"/>
              </a:spcAft>
              <a:buClr>
                <a:schemeClr val="dk1"/>
              </a:buClr>
              <a:buSzPts val="1800"/>
              <a:buFont typeface="Calibri"/>
              <a:buNone/>
            </a:pPr>
            <a:r>
              <a:t/>
            </a:r>
            <a:endParaRPr sz="1400"/>
          </a:p>
          <a:p>
            <a:pPr indent="-63500" lvl="1" marL="520700" rtl="0" algn="l">
              <a:lnSpc>
                <a:spcPct val="100000"/>
              </a:lnSpc>
              <a:spcBef>
                <a:spcPts val="0"/>
              </a:spcBef>
              <a:spcAft>
                <a:spcPts val="0"/>
              </a:spcAft>
              <a:buClr>
                <a:schemeClr val="dk1"/>
              </a:buClr>
              <a:buSzPts val="1800"/>
              <a:buFont typeface="Calibri"/>
              <a:buNone/>
            </a:pPr>
            <a:r>
              <a:t/>
            </a:r>
            <a:endParaRPr sz="1400"/>
          </a:p>
          <a:p>
            <a:pPr indent="-38100" lvl="0" marL="177800" rtl="0" algn="l">
              <a:lnSpc>
                <a:spcPct val="100000"/>
              </a:lnSpc>
              <a:spcBef>
                <a:spcPts val="0"/>
              </a:spcBef>
              <a:spcAft>
                <a:spcPts val="0"/>
              </a:spcAft>
              <a:buClr>
                <a:schemeClr val="dk1"/>
              </a:buClr>
              <a:buSzPts val="2100"/>
              <a:buFont typeface="Calibri"/>
              <a:buNone/>
            </a:pPr>
            <a:r>
              <a:t/>
            </a:r>
            <a:endParaRPr sz="1400"/>
          </a:p>
        </p:txBody>
      </p:sp>
      <p:pic>
        <p:nvPicPr>
          <p:cNvPr descr="mage result for stimulus response theory" id="344" name="Google Shape;344;p43"/>
          <p:cNvPicPr preferRelativeResize="0"/>
          <p:nvPr/>
        </p:nvPicPr>
        <p:blipFill rotWithShape="1">
          <a:blip r:embed="rId3">
            <a:alphaModFix/>
          </a:blip>
          <a:srcRect b="0" l="0" r="0" t="0"/>
          <a:stretch/>
        </p:blipFill>
        <p:spPr>
          <a:xfrm>
            <a:off x="4115985" y="3088271"/>
            <a:ext cx="3403716" cy="1942120"/>
          </a:xfrm>
          <a:prstGeom prst="rect">
            <a:avLst/>
          </a:prstGeom>
          <a:noFill/>
          <a:ln>
            <a:noFill/>
          </a:ln>
        </p:spPr>
      </p:pic>
      <p:sp>
        <p:nvSpPr>
          <p:cNvPr id="345" name="Google Shape;345;p43"/>
          <p:cNvSpPr/>
          <p:nvPr/>
        </p:nvSpPr>
        <p:spPr>
          <a:xfrm>
            <a:off x="5496485" y="3562017"/>
            <a:ext cx="603745" cy="994627"/>
          </a:xfrm>
          <a:prstGeom prst="ellipse">
            <a:avLst/>
          </a:prstGeom>
          <a:noFill/>
          <a:ln cap="flat" cmpd="sng" w="53975">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6" name="Google Shape;346;p43"/>
          <p:cNvSpPr/>
          <p:nvPr/>
        </p:nvSpPr>
        <p:spPr>
          <a:xfrm>
            <a:off x="5496478" y="2951546"/>
            <a:ext cx="117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Internal model</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2400"/>
              <a:t>Group activity </a:t>
            </a:r>
            <a:endParaRPr sz="2400"/>
          </a:p>
        </p:txBody>
      </p:sp>
      <p:sp>
        <p:nvSpPr>
          <p:cNvPr id="352" name="Google Shape;352;p4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27000" lvl="0" marL="177800" rtl="0" algn="l">
              <a:lnSpc>
                <a:spcPct val="90000"/>
              </a:lnSpc>
              <a:spcBef>
                <a:spcPts val="0"/>
              </a:spcBef>
              <a:spcAft>
                <a:spcPts val="0"/>
              </a:spcAft>
              <a:buClr>
                <a:schemeClr val="dk1"/>
              </a:buClr>
              <a:buSzPts val="1400"/>
              <a:buChar char="•"/>
            </a:pPr>
            <a:r>
              <a:rPr lang="en" sz="1400"/>
              <a:t>Tolman (1948) </a:t>
            </a:r>
            <a:endParaRPr sz="1400"/>
          </a:p>
          <a:p>
            <a:pPr indent="-38100" lvl="0" marL="177800" rtl="0" algn="l">
              <a:lnSpc>
                <a:spcPct val="90000"/>
              </a:lnSpc>
              <a:spcBef>
                <a:spcPts val="800"/>
              </a:spcBef>
              <a:spcAft>
                <a:spcPts val="0"/>
              </a:spcAft>
              <a:buClr>
                <a:schemeClr val="dk1"/>
              </a:buClr>
              <a:buSzPts val="2100"/>
              <a:buNone/>
            </a:pPr>
            <a:r>
              <a:t/>
            </a:r>
            <a:endParaRPr sz="1400"/>
          </a:p>
          <a:p>
            <a:pPr indent="-127000" lvl="0" marL="177800" rtl="0" algn="l">
              <a:lnSpc>
                <a:spcPct val="90000"/>
              </a:lnSpc>
              <a:spcBef>
                <a:spcPts val="800"/>
              </a:spcBef>
              <a:spcAft>
                <a:spcPts val="0"/>
              </a:spcAft>
              <a:buClr>
                <a:schemeClr val="dk1"/>
              </a:buClr>
              <a:buSzPts val="1400"/>
              <a:buChar char="•"/>
            </a:pPr>
            <a:r>
              <a:rPr lang="en" sz="1400"/>
              <a:t>Let’s read</a:t>
            </a:r>
            <a:endParaRPr sz="1400"/>
          </a:p>
          <a:p>
            <a:pPr indent="-152400" lvl="1" marL="520700" rtl="0" algn="l">
              <a:lnSpc>
                <a:spcPct val="90000"/>
              </a:lnSpc>
              <a:spcBef>
                <a:spcPts val="400"/>
              </a:spcBef>
              <a:spcAft>
                <a:spcPts val="0"/>
              </a:spcAft>
              <a:buClr>
                <a:schemeClr val="dk1"/>
              </a:buClr>
              <a:buSzPts val="1400"/>
              <a:buChar char="•"/>
            </a:pPr>
            <a:r>
              <a:rPr lang="en" sz="1400"/>
              <a:t>Introduction (pg 1-5)</a:t>
            </a:r>
            <a:endParaRPr sz="1400"/>
          </a:p>
          <a:p>
            <a:pPr indent="-152400" lvl="1" marL="520700" rtl="0" algn="l">
              <a:lnSpc>
                <a:spcPct val="90000"/>
              </a:lnSpc>
              <a:spcBef>
                <a:spcPts val="400"/>
              </a:spcBef>
              <a:spcAft>
                <a:spcPts val="0"/>
              </a:spcAft>
              <a:buClr>
                <a:schemeClr val="dk1"/>
              </a:buClr>
              <a:buSzPts val="1400"/>
              <a:buChar char="•"/>
            </a:pPr>
            <a:r>
              <a:rPr lang="en" sz="1400"/>
              <a:t>Two experiments: </a:t>
            </a:r>
            <a:endParaRPr sz="1400"/>
          </a:p>
          <a:p>
            <a:pPr indent="-165100" lvl="2" marL="863600" rtl="0" algn="l">
              <a:lnSpc>
                <a:spcPct val="90000"/>
              </a:lnSpc>
              <a:spcBef>
                <a:spcPts val="400"/>
              </a:spcBef>
              <a:spcAft>
                <a:spcPts val="0"/>
              </a:spcAft>
              <a:buClr>
                <a:schemeClr val="dk1"/>
              </a:buClr>
              <a:buSzPts val="1400"/>
              <a:buChar char="•"/>
            </a:pPr>
            <a:r>
              <a:rPr lang="en" sz="1400"/>
              <a:t>Latent learning Figs 4,5,6,7 </a:t>
            </a:r>
            <a:endParaRPr sz="1400"/>
          </a:p>
          <a:p>
            <a:pPr indent="-165100" lvl="2" marL="863600" rtl="0" algn="l">
              <a:lnSpc>
                <a:spcPct val="90000"/>
              </a:lnSpc>
              <a:spcBef>
                <a:spcPts val="400"/>
              </a:spcBef>
              <a:spcAft>
                <a:spcPts val="0"/>
              </a:spcAft>
              <a:buClr>
                <a:schemeClr val="dk1"/>
              </a:buClr>
              <a:buSzPts val="1400"/>
              <a:buChar char="•"/>
            </a:pPr>
            <a:r>
              <a:rPr lang="en" sz="1400"/>
              <a:t>Spatial orientation Figs 15,16,17</a:t>
            </a:r>
            <a:endParaRPr sz="1400"/>
          </a:p>
          <a:p>
            <a:pPr indent="-152400" lvl="1" marL="520700" rtl="0" algn="l">
              <a:lnSpc>
                <a:spcPct val="90000"/>
              </a:lnSpc>
              <a:spcBef>
                <a:spcPts val="400"/>
              </a:spcBef>
              <a:spcAft>
                <a:spcPts val="0"/>
              </a:spcAft>
              <a:buClr>
                <a:schemeClr val="dk1"/>
              </a:buClr>
              <a:buSzPts val="1400"/>
              <a:buChar char="•"/>
            </a:pPr>
            <a:r>
              <a:rPr lang="en" sz="1400"/>
              <a:t>Summary</a:t>
            </a:r>
            <a:endParaRPr sz="1400"/>
          </a:p>
        </p:txBody>
      </p:sp>
      <p:pic>
        <p:nvPicPr>
          <p:cNvPr id="353" name="Google Shape;353;p44"/>
          <p:cNvPicPr preferRelativeResize="0"/>
          <p:nvPr/>
        </p:nvPicPr>
        <p:blipFill rotWithShape="1">
          <a:blip r:embed="rId3">
            <a:alphaModFix/>
          </a:blip>
          <a:srcRect b="0" l="0" r="0" t="0"/>
          <a:stretch/>
        </p:blipFill>
        <p:spPr>
          <a:xfrm>
            <a:off x="4591879" y="1013791"/>
            <a:ext cx="4210878" cy="28475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3000"/>
              <a:t>			What is intelligence? </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800"/>
              <a:t>			Tolman’s rats</a:t>
            </a:r>
            <a:endParaRPr sz="1800"/>
          </a:p>
        </p:txBody>
      </p:sp>
      <p:pic>
        <p:nvPicPr>
          <p:cNvPr id="360" name="Google Shape;360;p45"/>
          <p:cNvPicPr preferRelativeResize="0"/>
          <p:nvPr/>
        </p:nvPicPr>
        <p:blipFill rotWithShape="1">
          <a:blip r:embed="rId3">
            <a:alphaModFix/>
          </a:blip>
          <a:srcRect b="0" l="0" r="0" t="0"/>
          <a:stretch/>
        </p:blipFill>
        <p:spPr>
          <a:xfrm>
            <a:off x="2556399" y="1268016"/>
            <a:ext cx="3363722" cy="31151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6"/>
          <p:cNvSpPr txBox="1"/>
          <p:nvPr>
            <p:ph type="title"/>
          </p:nvPr>
        </p:nvSpPr>
        <p:spPr>
          <a:xfrm>
            <a:off x="1673352" y="37719"/>
            <a:ext cx="5797296" cy="89154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800"/>
              <a:t>		Tolman’s rats</a:t>
            </a:r>
            <a:endParaRPr sz="1800"/>
          </a:p>
        </p:txBody>
      </p:sp>
      <p:sp>
        <p:nvSpPr>
          <p:cNvPr id="367" name="Google Shape;367;p46"/>
          <p:cNvSpPr/>
          <p:nvPr/>
        </p:nvSpPr>
        <p:spPr>
          <a:xfrm>
            <a:off x="609600" y="4785925"/>
            <a:ext cx="1151469"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Tolman (1948)</a:t>
            </a:r>
            <a:endParaRPr sz="1400">
              <a:solidFill>
                <a:schemeClr val="dk1"/>
              </a:solidFill>
              <a:latin typeface="Calibri"/>
              <a:ea typeface="Calibri"/>
              <a:cs typeface="Calibri"/>
              <a:sym typeface="Calibri"/>
            </a:endParaRPr>
          </a:p>
        </p:txBody>
      </p:sp>
      <p:pic>
        <p:nvPicPr>
          <p:cNvPr id="368" name="Google Shape;368;p46"/>
          <p:cNvPicPr preferRelativeResize="0"/>
          <p:nvPr/>
        </p:nvPicPr>
        <p:blipFill rotWithShape="1">
          <a:blip r:embed="rId3">
            <a:alphaModFix/>
          </a:blip>
          <a:srcRect b="0" l="0" r="0" t="0"/>
          <a:stretch/>
        </p:blipFill>
        <p:spPr>
          <a:xfrm>
            <a:off x="531659" y="1695450"/>
            <a:ext cx="2283385" cy="2571750"/>
          </a:xfrm>
          <a:prstGeom prst="rect">
            <a:avLst/>
          </a:prstGeom>
          <a:noFill/>
          <a:ln>
            <a:noFill/>
          </a:ln>
        </p:spPr>
      </p:pic>
      <p:pic>
        <p:nvPicPr>
          <p:cNvPr id="369" name="Google Shape;369;p46"/>
          <p:cNvPicPr preferRelativeResize="0"/>
          <p:nvPr/>
        </p:nvPicPr>
        <p:blipFill rotWithShape="1">
          <a:blip r:embed="rId4">
            <a:alphaModFix/>
          </a:blip>
          <a:srcRect b="0" l="0" r="0" t="0"/>
          <a:stretch/>
        </p:blipFill>
        <p:spPr>
          <a:xfrm>
            <a:off x="2979125" y="1695450"/>
            <a:ext cx="2662600" cy="2571750"/>
          </a:xfrm>
          <a:prstGeom prst="rect">
            <a:avLst/>
          </a:prstGeom>
          <a:noFill/>
          <a:ln>
            <a:noFill/>
          </a:ln>
        </p:spPr>
      </p:pic>
      <p:pic>
        <p:nvPicPr>
          <p:cNvPr id="370" name="Google Shape;370;p46"/>
          <p:cNvPicPr preferRelativeResize="0"/>
          <p:nvPr/>
        </p:nvPicPr>
        <p:blipFill rotWithShape="1">
          <a:blip r:embed="rId5">
            <a:alphaModFix/>
          </a:blip>
          <a:srcRect b="0" l="0" r="0" t="0"/>
          <a:stretch/>
        </p:blipFill>
        <p:spPr>
          <a:xfrm>
            <a:off x="6313361" y="971550"/>
            <a:ext cx="2314575" cy="329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457200" lvl="0" marL="1371600" rtl="0" algn="l">
              <a:lnSpc>
                <a:spcPct val="90000"/>
              </a:lnSpc>
              <a:spcBef>
                <a:spcPts val="0"/>
              </a:spcBef>
              <a:spcAft>
                <a:spcPts val="0"/>
              </a:spcAft>
              <a:buClr>
                <a:schemeClr val="dk1"/>
              </a:buClr>
              <a:buSzPts val="3300"/>
              <a:buFont typeface="Calibri"/>
              <a:buNone/>
            </a:pPr>
            <a:r>
              <a:rPr lang="en" sz="1800"/>
              <a:t>Harlow’s monkeys: learning the rules</a:t>
            </a:r>
            <a:endParaRPr sz="1800"/>
          </a:p>
        </p:txBody>
      </p:sp>
      <p:pic>
        <p:nvPicPr>
          <p:cNvPr id="376" name="Google Shape;376;p47"/>
          <p:cNvPicPr preferRelativeResize="0"/>
          <p:nvPr>
            <p:ph idx="1" type="body"/>
          </p:nvPr>
        </p:nvPicPr>
        <p:blipFill rotWithShape="1">
          <a:blip r:embed="rId3">
            <a:alphaModFix/>
          </a:blip>
          <a:srcRect b="0" l="0" r="0" t="0"/>
          <a:stretch/>
        </p:blipFill>
        <p:spPr>
          <a:xfrm>
            <a:off x="2900825" y="1268016"/>
            <a:ext cx="2851324" cy="34224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pic>
        <p:nvPicPr>
          <p:cNvPr id="382" name="Google Shape;382;p48"/>
          <p:cNvPicPr preferRelativeResize="0"/>
          <p:nvPr/>
        </p:nvPicPr>
        <p:blipFill rotWithShape="1">
          <a:blip r:embed="rId3">
            <a:alphaModFix/>
          </a:blip>
          <a:srcRect b="43518" l="3992" r="4665" t="12537"/>
          <a:stretch/>
        </p:blipFill>
        <p:spPr>
          <a:xfrm>
            <a:off x="-2514600" y="2114551"/>
            <a:ext cx="1977628" cy="750094"/>
          </a:xfrm>
          <a:prstGeom prst="rect">
            <a:avLst/>
          </a:prstGeom>
          <a:noFill/>
          <a:ln>
            <a:noFill/>
          </a:ln>
        </p:spPr>
      </p:pic>
      <p:pic>
        <p:nvPicPr>
          <p:cNvPr id="383" name="Google Shape;383;p48"/>
          <p:cNvPicPr preferRelativeResize="0"/>
          <p:nvPr/>
        </p:nvPicPr>
        <p:blipFill rotWithShape="1">
          <a:blip r:embed="rId4">
            <a:alphaModFix/>
          </a:blip>
          <a:srcRect b="0" l="0" r="0" t="0"/>
          <a:stretch/>
        </p:blipFill>
        <p:spPr>
          <a:xfrm>
            <a:off x="2857501" y="981075"/>
            <a:ext cx="2653903" cy="1133475"/>
          </a:xfrm>
          <a:prstGeom prst="rect">
            <a:avLst/>
          </a:prstGeom>
          <a:noFill/>
          <a:ln>
            <a:noFill/>
          </a:ln>
        </p:spPr>
      </p:pic>
      <p:pic>
        <p:nvPicPr>
          <p:cNvPr id="384" name="Google Shape;384;p48"/>
          <p:cNvPicPr preferRelativeResize="0"/>
          <p:nvPr/>
        </p:nvPicPr>
        <p:blipFill rotWithShape="1">
          <a:blip r:embed="rId5">
            <a:alphaModFix/>
          </a:blip>
          <a:srcRect b="17657" l="0" r="0" t="0"/>
          <a:stretch/>
        </p:blipFill>
        <p:spPr>
          <a:xfrm>
            <a:off x="9202341" y="2380061"/>
            <a:ext cx="2799159" cy="1506140"/>
          </a:xfrm>
          <a:prstGeom prst="rect">
            <a:avLst/>
          </a:prstGeom>
          <a:noFill/>
          <a:ln>
            <a:noFill/>
          </a:ln>
        </p:spPr>
      </p:pic>
      <p:pic>
        <p:nvPicPr>
          <p:cNvPr id="385" name="Google Shape;385;p48"/>
          <p:cNvPicPr preferRelativeResize="0"/>
          <p:nvPr/>
        </p:nvPicPr>
        <p:blipFill rotWithShape="1">
          <a:blip r:embed="rId6">
            <a:alphaModFix/>
          </a:blip>
          <a:srcRect b="0" l="0" r="0" t="92418"/>
          <a:stretch/>
        </p:blipFill>
        <p:spPr>
          <a:xfrm>
            <a:off x="9369029" y="4032648"/>
            <a:ext cx="2800350" cy="139303"/>
          </a:xfrm>
          <a:prstGeom prst="rect">
            <a:avLst/>
          </a:prstGeom>
          <a:noFill/>
          <a:ln>
            <a:noFill/>
          </a:ln>
        </p:spPr>
      </p:pic>
      <p:sp>
        <p:nvSpPr>
          <p:cNvPr id="386" name="Google Shape;386;p48"/>
          <p:cNvSpPr txBox="1"/>
          <p:nvPr/>
        </p:nvSpPr>
        <p:spPr>
          <a:xfrm>
            <a:off x="1485900" y="3486150"/>
            <a:ext cx="2743200" cy="120032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rug covering the platform was covered in dust. </a:t>
            </a:r>
            <a:endParaRPr sz="1100"/>
          </a:p>
          <a:p>
            <a:pPr indent="0" lvl="0" marL="0" marR="0" rtl="0" algn="l">
              <a:spcBef>
                <a:spcPts val="0"/>
              </a:spcBef>
              <a:spcAft>
                <a:spcPts val="0"/>
              </a:spcAft>
              <a:buNone/>
            </a:pPr>
            <a:r>
              <a:t/>
            </a:r>
            <a:endParaRPr sz="6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I thought that the rug covering the platform was covered in dust, but it was actually covered in silver!</a:t>
            </a:r>
            <a:endParaRPr sz="1100"/>
          </a:p>
        </p:txBody>
      </p:sp>
      <p:sp>
        <p:nvSpPr>
          <p:cNvPr id="387" name="Google Shape;387;p48"/>
          <p:cNvSpPr txBox="1"/>
          <p:nvPr/>
        </p:nvSpPr>
        <p:spPr>
          <a:xfrm>
            <a:off x="1428750" y="57150"/>
            <a:ext cx="6515100" cy="8572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400">
                <a:solidFill>
                  <a:schemeClr val="dk1"/>
                </a:solidFill>
                <a:latin typeface="Arial Black"/>
                <a:ea typeface="Arial Black"/>
                <a:cs typeface="Arial Black"/>
                <a:sym typeface="Arial Black"/>
              </a:rPr>
              <a:t>Chomsky’s humans</a:t>
            </a:r>
            <a:endParaRPr sz="2400">
              <a:solidFill>
                <a:schemeClr val="dk1"/>
              </a:solidFill>
              <a:latin typeface="Arial Black"/>
              <a:ea typeface="Arial Black"/>
              <a:cs typeface="Arial Black"/>
              <a:sym typeface="Arial Black"/>
            </a:endParaRPr>
          </a:p>
        </p:txBody>
      </p:sp>
      <p:sp>
        <p:nvSpPr>
          <p:cNvPr id="388" name="Google Shape;388;p48"/>
          <p:cNvSpPr txBox="1"/>
          <p:nvPr/>
        </p:nvSpPr>
        <p:spPr>
          <a:xfrm>
            <a:off x="4572000" y="2007394"/>
            <a:ext cx="3257550" cy="21005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I thought that the rug covering the platform was covered in dust, but it was actually covered in the ground-up bodily remains of hundreds of thousands of tiny coral-like organisms who lived millions of years ago at the bottom of an ocean that has long since disappeared, except in the thoughts of certain geologists who remember it all too well. </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data:image/jpeg;base64,/9j/4AAQSkZJRgABAQAAAQABAAD/2wCEAAkGBhQSEBUUExQWFBQWGBcaGBgXFxccFxwaHxodFxgXGBocHCYeFxolGRwXHy8gIycpLCwsGB8xNTAqNSYrLCkBCQoKBQUFDQUFDSkYEhgpKSkpKSkpKSkpKSkpKSkpKSkpKSkpKSkpKSkpKSkpKSkpKSkpKSkpKSkpKSkpKSkpKf/AABEIAOUA3AMBIgACEQEDEQH/xAAcAAACAgMBAQAAAAAAAAAAAAAFBgMEAAIHAQj/xABGEAABAgMFBAcGBAQEBAcAAAABAhEAAyEEBRIxQQZRYXETIoGRobHwBzJSwdHhFCNCchZikvEVM6KygsLS4hckJUNTg9P/xAAUAQEAAAAAAAAAAAAAAAAAAAAA/8QAFBEBAAAAAAAAAAAAAAAAAAAAAP/aAAwDAQACEQMRAD8A5VMml89d8QmaTr4xYMoklh9uL6RHJsxUoJSHJP3fkzwGipyjmSWDZnu4R7JKiQAS5IArvgtZdnypNS1CXPCrdoD9hiFFmwUSXJJA5ULhxwNeEAwLu5Fls6VqW6lh2dQCjUAlq4dQO0kPAqbf01YDLICRQAEJ7AG8amLFvAUtlkrUlLBKahI3ZU58+ES2OyomEJGNJNAFDEgl2CXzRpWlYDy7betaVOoKZ3SSsKNDUOWPnBBF1qmqxpWQ7N1sy1FHjkSd7wIVZFJxgt1cnDLDhTgswYFOmsU520S8SMBwhDU0oaU4MO6Aebp2hFmEsTgVoWFOoHIOxBGmvCpic7VSZiky1EhBU+IqJwkHrNzHlzdDtF5GbLAywk4d7E+fPWKMwkGpO/vrTTOA6yu3mzqKkLJRmJgUcLbiR7pyooEGlRA+ZtZMEzpJS1hKg5R11IdveTmAd4yzqMoR7HeMxBDK0pmzZtw9cYktF7KUGxFBP6VIAH9SQHHMd8A7W7bOYoAYy/HEFOa7x4v31hat95zslqYEuC5IBfE41FasD3wAK1hRSpwpLVfxHCo4RZk2tQ11AY7iAR4t9YCyvaC0JBQuYpaWf3lMRoQX3eizRJL2vno6nSLVL+ErU4/aX9botdPImpAmJMtWi05gmhJG7Lv1gdeFwKlkHqrlmoUnxB+Etzq3CA3m25EwuCoE51ZQ3kt72tc9IpmxrIITMqKgPmMy3H6QOPrf2xtLnmAwzZjkEqB1BJ3j7RGLSr4j3mNyt31owiFR0gN/xa/iPeYw2xfxq7zERjwwFj8dM+NXeYz/ABGZ8av6jFd48UICybymfGrvMZ/iU341f1GKxj0wFpN5zf8A5Ff1GLUm9pwFJi/6j9YFpi1IZoC+bETiSKVqNSxanKsFrpuZkLUrIJIxUYULsc3akTSrZLRPqWwkgkihrrRwcvHnF+1XrLZYCXbIoWChsmAJFOGpgJbukowqeuGpyfCcSVEBnICSS3DTVZvWxJlqUx6oyfXiKUBDGCV33vLE2qzLAyoTTIpIyOsR7Q3hKmTSZdAS1AQVOakA0TU6cIAJZ7M7qUMSaGj4BzUNe+D11WVKsKkdVSSMSUknEO3UgHtbUVHiUtai3VSHGFIcDiTk7jf9IMXRZVBJWKKKWcAjNxiZh8T8wIAHfV49LMmEOACK5l0uM+LkwBMuuUOv+AlCSTVPukbjUVHY78eMYbll4QEsSQz0INOFQeMAvXZdq1kMw3ElgKipOjUPjByVcrB50orD0Ug18KEZ+PGLFms6mSFIo7gtqHFaUPyg3ZrEkpOEBC83dVd4Bcp8DzgAKbskoonGzvhmADkzEiPU3IFlmLPQAg9jUyhvsd1qVVQUwYEZgO1RodIOStlEu4BGGobdVu7KAQ17HgJGEVYjk4qPm3PfFT+D14gCCzsfAeQjqpupiKOCGq3BjEki7ASX3VGdcoDjds2fWApnDEnsJNPLxirIlTUApL4WOZyIHVNd3lHYrTcIKWajZeuyAd63GkpKSGHLj5faA45PlnGQB3ZcW4PHnQK3EmHS27MdGcQliYgn3nU7DMUPVMQz9nzLT00oHo8lhfWw9+mRy41zgFhMglLaeGVNHitPlMTwMM86zIC09UpCxkGIJ1AP6VAtzDaxTvSzBTEnrH9QyVu5EjyIgF4xgETqkkRHggNCmPFRuRGkB4Y9j0pjUiAyLcjKKqRFyQKQDCpipX5ZJxEMpTHPLKvnA62TEIUeol9wLtzy846J7Rrjm/jJkyS2EiqAlmCQAVPqSTkK1jmWIF3Lir1Y/UwHky8Ek9VODeXL9nDLON2BUMBKizDTtiSRdgWxS5HxGgfP0Ibbj2ZYhQSCQzFjmci2QI9ZQGXJswueuXZ0qYviWwoBx+Hlq3AAdVRsfLRLCUJYAV4/TIRJsds4JCStXvKPcNAOENQTAIs/ZutUulTOwrvcDnAefsYErdILGrUYVqK6cvGOoqkgxAqwJOkBz+wbPJB64BBpQ5UzaC0rZRDdQVz+TboaDdiCMonl2cANABLBYCHC0sCPH16pF2XZm5D6V+UEWjwkQA6ZZ2FIrqkEE0ppBKarhFRZfg+kBRUk4WJ7ftAW1y8ShqzgwctMyn0gLZpmb7zlzoeEAGmWUonFn6OZRVHAz6zbwWPGohYnWzoJykKTRZwqTo4NGPJ6n4huhvvSWAvUAMTxY5c6wiX8vFaimhCgGGjtnwyBp8RgBV6yHSSg4kguCPeTvSRnThxgPOnKzNQ5euupgxaUhKnqUKYKBbNvA+edYrGyAK6NZYFsKv0ndXTPPQvADkzQSx79e2NplgLOPnG16WZUuYUrBcat1u3Q0g3s7hmoKSQVDvbf/aAWVWQiIVyYeLRc40EDp9zNALBlxGUQenXZwinMsMANCIu2RPV7Y1NmaCl22N0dv0gO739ZxOtExLNhs8zrNQAvWmeTx89yrMmrq13eGVI+hLytqUG3LxV6NEsMAS6gpgBqXIjiJujESMISAcyT5Ds174C1diUKWhG8dZtBrrSmvhHT9nrMlk4fd0G4AUFcm9ZvCLdtjRKIYghwCcLOdMyTTNjujoNyrBKN5BIp3eHlAONnLJAi4kxRlKoIsS19YwFiMjHjIDIyMjx3gPYiWogxI0V5tICKYoxCfVY2mHi8Vpi8zSAqW6aG7Pl4QClzcIUT3fODF5DqvkfTtAR3d8iN1NPpARXkoKIZq5Dix3cH7+cc+v2zBS0kFqlt4rkeNWH7RvhztCvc0S+YOVR5Qo3tOQVrQThSSSCTQPVlHc4z0eA1tMjHLckomAMXBZQbN97acIX02sglC2NaFnY9mjQ+XPc61S8JBKcOYqKVBJyNdRXzgHtDstMS5w4a0OIcDUCpGWYfnWAX7WFFCf1IGmeHgFZgZdUuIoSZ6pdUKI8wR5GCln6oKVMoVcBueWfxBoG2iz4Zig76P4gnfRvCAZLq2pStkzeqfi0fcd3ODs+w0fSEJN3JVZ1zcfWQoJKG35KBfnDNsptEFyuhWAClJwnePrAE7v2am2pExckBaZZIUXAYipFczCtPnS8RTiDgt25ecdd9kMoG7Z5IoudNfiGAgN/CFhm/jymSlSpKEgddaQFspRyy/TWuUBzeZZIO3DYHlO36j8oW7HLKJoALJJq+UdI2dsI6F96j8oAvtDeolzpxmFx0h0DU6g7alvlnHPr8tjzPdHLQFnJ9cKiHbaWy9IOkUHBnzUnOoEzhkytYUr4WhMzc5UASxyLYuGQFOMBvcyCojGX1AGSQa6MEjXUw/wCzdoClBtB68GhEsMwBBUqYVOA1CANGA3wxbI20rmhIDNm+ZD/2gOmWfI8ItJTV4pWdNXMXpUBI8bRrG0BkeR7HmKA1UYhmjOJFE8ohWBkTnAV1J0yitMoO+LCpYd698VLQl8oAZe04gOdz+ELdon4QRo9PEH5QzXonqHdSEi1uSqtHoOUBLMn0Z8yCPB68n7oTr0lqUSQMTEpPY3jwi9areXwg5FwNeI4uIFrtBdKgS5ASWzcBsQyqwHjAXrru+dhJlkgCuA0I3s4Y8jv0ivbZdqySt0uzDCODV+Ri/dt+rKggqD6EhnppoTwzLRra7OVOErYEAkHL5uHOe6tWgF20SpstTLHMEhTcaEtFK2zHYgaANXRu3d4xbt8rAtQU4Ulxlx0rl4RSmrcNrSulNe0QFuw2Nc1SpcsOVYQBvIL+QMMVk9ld5SZiZhkJZJBLTEGgzoC5pGuwiEqtcp8it2Aq4BrlQMPGO8IvHHKnGnVSrn7pNdxcGAS/ZbaAbomO3+dM8SDAixXh0cu9GlzZiVqLzEpGFJwEFKiS7jgGrGuwFrXLuqctKAsdK5dYToNTlpE10rmi7beqanCtc40d6FCcIBFMjmIBLtOzaJkvpOkUkbsIgxcV49BK6MTAoAmvyiKdeP8A5cjnrAKyMQSaV+QgO2XbdXT3aAKKUqYsHV+kVR+Icdsccv8AltOdTnArARxDE8CHMd+2dk4LJJH8gPfX5xxDb2zBNqWrCQhaiXZwC7qyzq+py4QFO60KUErOYJodOHP1whv9n6CZ6yWICTlxI+kKtkmlUtSv3U55Uy0PN+cHthLelJmk0FBx6tezPzgOrIUw9dsWekhRm7WJljEcjkPLnGqNtCp2QSYBxTaGiZM4EQi2ja8pHWTh5wQuPaZMwVo+T+qwDSqa0QrtLGKdptLB6sIFW69eqSH35GANi3Jeqg8U7Te0tOZ+cci2h2gtIUVJQtINHUlQfkcuyK122C32qqUzGzcpU3N/pAddXfsqjqjWXb0EkJPZ9I5zLuS2SC81KlJzLggDlFuda3BMtRSoaFxT1qIBxvWcMJ409dj90JF6TAiYRmyaCnY++oiOz7UqCiFg4jRySTyc5CI7fZxiK8iQx1caQAO8ZLjJyK+jFC0LwgMSHOMcw4UOdDDBZrPiPWLevCF3aJOFSQwZywbcoiAwz2WCGoXLZ4c9+geCU5bSyUn3XIyzAduTUIhX/HMQ1SAX1fRuTRbsttOVCDodTx9aQE18zgvCpmzSrc+YPGAkxByEMEuwJUCAWfQ08RkdKtGWXZwqJcgcqns0bjACLqtapUxMxLukvHctn7/RPsdpmShgBlTHSzZJNaUBrWOXouWUhkqmYlH9Kak+DNxrlDfcNimSrvt5DCWqQtgH3Krzb1SAm9m5BulYIBBmF3ZtM4TkbcFNmnWXAVGbOWrpCvIOGDNuG+GPYO04brbUzFnuaOX48UyuqifF4B1tIV+HGvaICWBJIU/xHyEE7dK/ISXzG6Bd0o6iv3HyEB9LWe0IQgAqAwpSDXJg1Y5bfdgmTpQSspQHcKVhbMl3L6PkNM46Zap8tMmYVFOSqkjdxzMc02ht6JdjUqUkrmpwMzkaJOVCwc6wAWy3ZXo5K04UkCZNUOriUOrLlp/UwYkmjmPbxuYWQoqtfSS0zXcJBdnGFAFQ41iqVr/CypyCQVqUtRUQWOMlzQAkHgKDKLFvu9cyTKWq0lZEtKRLAAwswEv+ZhmYC/Z9rplnlEpWEAFw5JoOZMT2P24hKGX11jchkd7giFiVsVOtM7CrEiUnMn5A84NTPZFKUzzCjCKsU1c5l4At/wCM0iegom2Z0qBBIqBxah7jC3s8EptMxMxylLKH5kxsCvdUC4plnyzg9ZvZ1ZpQSULJUkuCSKniwy0aBt8bKptF4okoxJQqUv3S2RGBJ4OfDhAOqNnwhHSKSMBq6p8wADTrFbfKE/aSalU/o5fUTLQFzFhalUJZCUdYpJLGsGLT7I5qpOBVtmqDAYCqZgpwxNpuhYTsybKmcgrCmMoZksAWeuhKww5wHsnby0yH6IkAarOMszBqDDyEX7v9pl5KmBDJUo5IwBwN6qUEb2HZzBMlzFAKSmpBqCf0k8AcxDHY7LKlTPyveqcS2JJJxKLtka+EAn2/20WxJKSJbhRSU4VBVNXFM6QHl7RybUSVpKZhNMK1oJ35Fn7Icbw9n8mbN6aYgYlqJVhWQDxCWGZzrAe+vZ+ktgAlpS2X3gB9hutU2alMqZ7xAKZ2fMKSGWBuIBi6qWpJMqYGWhRBTxFK1gnY9k5iEAuThKSKgHLeeQpFGf8Ai7Xa5/5LAKCQsBKUnCMBxE5lgk0+cBQm2kIfEWFfQHlC5ea1TusEkJFcRpoK+ENszZwSVAzlCYs5gZeOdY3nWVJIBLJV1TuqDXgHw9hgEmwXRMmVQlKj8KqdxND3vSC4sqJISkpZZqzHPwePJliVJOEguCRroRXlUB9DF2w30FdRRJG4ive9aaGAGzL2mJcBKGOfxebiNbHa8TkuwIdJqKnPPtgpeNnQoUFcxmB4jwMRzLlMqz4szMIYcM/n4QHtw2JJtcpkv10hWLTwqM46Ff6kyrotJGJujIBVnU4W5VhI2QUhNsJW+FCXdiau3lXnDNtbfktdzzgkkkgJDg/GDmeEAt7N2jDdyatWYTy+sc9lTSZgJ3v6aCUuzo6AKIfMnPJ+fCBco/mU390A13jbR0CaaRDs8R0Rf4z5CN7wmPLSOEQ3GtpZ/cfIQHf9o7pliyzSEgEgh2q6lAZ9sLt83IpEpk1oQGZ8mrTxht2iH5QT8UyUn/WCfKNZyHBgOX3VdWKyTJK3C5U1SS/wzUkoXydYrwiSwysVmkuwCVz5cz4gsddNN7OP+GG+ddaelXNV/lzvyJp0GXRLfQYypBP86d0Bb92MnylptEo9J7vTo3qBw9KBvKM+3Q0AjMlmcgBICUjIVBpq4rFb+HlZqUc9XI51gxdtnRNs4YuCK4aEaNFibZ1E4WoIAGmwrCmB4P8ASKl1Ai98AdpcpzufIDxeGnoAgFSiyUgkk6UzgLszZlG0TJxB/NZQJ3ZAdgpzMA4W2bhQ+scdv22YrxKDRFoRgGLIK/QS2gWEx1a+J7J7I5/e2zhtPuDrCoq1OHEFj2QBPZqy9LZAVMS2EsTQihBeLqrmrR6UzrE2zVpGAy1DDOBeYjI4jUqbcXeCSpJBp4wANdhWKBhzK/8AqiumyLCnIS4yPWV3YlQwTpJd84gWg5NSkAKm3ksULEU0gRdl5pQmYXxBU2YotoXZgdGaDV+yOgkLtC2ATRIo6lmiEJ3kqYd8JQsxkyUSz7yR1snKiSpVdakwFu+7zdmL7jrygTPn4wBTXf8ACTzzbuihbppJZ8qxHInOO7zfzEBpfFveY4qAVMHO8gjgTAkWpIVUl9Dr279OMXlsSon3Q7+m3PAETHXR2eAbkTgrAAaEDvfurm0Q3zfbzUS3dKAzaDfEN4z8ITuQjxP9jAGVNAViJqYBt2cTNXNnGWAcMsA1H1rR/RjXaGwzJd3BRSQlShVwBUlurv5xNsDOATa1PmlI8DxiLbTagTrMiSj3ElLk6qHygFSWkFAaqt1a1yzivKH5h5mJ7KkUdR7PlFaWrrPxMAavGZ1Ryj25lfln9x+UUbVPDAcItXUrqdp+UB9JX778hO+a/YlCj5tEhEa3ml7TJG5M1X+1I8zEihrugNrrkhUkhQCkrVMcEOCCohiNQ0Jt77QTbMoygBMlpUQMYJUEu6RicEsMi+53h2uhLWeX+wHvD/OF285KTaZgVuToPhFfOADWHatLvgCTr1lfeCv8VgD9BP8AxHyaLMqXJA91PcIE3lf0iUWYPwgBV43zaLbNQhKfygXWMOEHzPaTDndcskgkNowyAGg7Ip3dOS2JmcPpBi500ftgIb4luquVO6Fe22zoSSNMoar4NSTuhPtlmxzEjR3L98BpbZc5ZTPQyJqaoWc2yKSNU84rq9pk+XM6O0WWWTliQpSQT3GDd7XtKRLIJAIFBrHPbsV+LtEwEuhIoTqYDoNm2yQsf5ITzmq//OLS9pkpFEJHGp7nhbsEw2dQQvrI0UfJUMZTKWgskV1aAVL+vjppiVr6ypfufCl8ylOQVxZ84Bz5il+qw82u6pZ0qPpnAC1WRKDRmO/lAKNrs2FzocjFBVBm1fnDFeiGRT1qPpC9aVO8ANvFRwMH6x+TxHZbIUEEhychBCzjFMFAanODyLIiWDNmHLwgFe/FFCUpUeup1K3DQDsgRi63ZFu9LV0sxSzloOGkUVGvYIAnYb1UiVNQn9bOeG4RUtVodAFYhkzmfKPJ85x3wG0uaKCI5JrEtlPXHrSIZWbwFi05QQun/L7T8oGkxcsExk9sB9QTq2o/yyh/qWf+mPbeWlLO5KvKK+P8+e1GEtILahJV/wA0ezUK/DlK1BSlFKXAbNQGXKAKyJeFATuSB4NCxtSejtCVfGhu1Jr2spMNSlN3wD2zu8zLPiT70ohY5ZKHJi/ZAJF/X6ZaCwJUYrbN7OTFkWi0ZGqEndvf5RZnWLp0hWFyGLFtNO3KDVs2llplM6XyZw4I8oC0RTCN1MuY843TtSiUliQlQzECbvvQTKvuY+NfLsijtjcqp6MSAy0jTlrvgL987dSUpd8SjRhHOb226UVHBQk90K15LnoJSsMeVYr3fZFTFhIBJMAXstjnWuYOsok5kknwyjo2z2zybMlIL1cnmxoeER7J3J0SQ4YtBadaEpJds6t49kBan2ZKh1tRloPQgSJsyzHrOZehbKtAdI1XtCgKYgvwPhyg8ieJkshklJABGhgKhtgUkMXoOOm4ws3taDiLlt0MNhulgpI90GleALPrCvtEkhYBDVDb4CreaiJYfVjC4QMNeNO0w0X/AGbCkDgIWrRSrZB4DSyTwFAnIKHkXiC/7/6ZpaT1AaneeHCBUiyKWFqAcJqo6CKyjuMBi1xi8zEcbqNTAbpbDGk1ozSNJhgJZOfrdGiVRtKNfW6IgYCy8TSTSIJaqRbkJpAdalbazkqUQiW6lOSyw5ycsqsXR7QV0xSgWINFqzBcZg6xy7+My9UdxjdO2SCKoIgOtTfaaFgAy1oIILpUg5fuTlFqX7S5CgUrTNYhj1E5ZHJccgG1ck5giJkbQyCzKrxgOs3LOSAlQqleVMlDLvHiOMXb02cs04hcyShZbVIevnCrsHe8ufLXJxAt4Pke/wAocpFoJQxzScJ5wCrfezKrKjHYkjOsoktX4STTkYWxtheD4fw3+l/+aOoTqy2OcC5UlJU+vEfKA5he1qmzHVOszH9qvkDA+xXmZavy5Bf9q/pHb2lMxCQOyPJlklEuEofs9ZwHLkbZWlgBZlv+xb+CYpTb2tk0kCzK4uCD4s0dLtFnD5huDN9opCaFFk8PHfxgEK79lbXPmByJNf3H+8PN27PTpSAJlocDNk9Y6dnZB2ySBLlmjnj6yiGbbg7t9oC7KsolynzceDeu+Oc2tfT21IGQLnsMNu019YJLJzIbwd4T9nzhKpqvXrdAZtZNGVITrYCQ2/15Qave1Y1vxpyMLt52woUGgJ5llAkzFOxCSOY3HfC2sQStF9FSFJYdYM8DSIDWPdTGExggMxx6VPHhEaKEBNLQXLJOR0iGPULIyJjWA3SpovWaZTtihFuz5dsBVXGkTzExGJZgNH8oyLVsuyZKXgmS1IWwOFQYsQ4LcorYIBk2Fv78LakLJZCuqrkaP2Fo7r0/WChksZ8R9vKPmtCKR27Y+bPVYJSpySMQeWT+oJoDwcPzZ4ByK6RTtEkj3XGXmIlsU3EB2ejFzowa6wA0zXoQDxiNgA7HJ/s0FZlhTn3xqbEnSggF1S1rLMQO+LljseH798GPwqUjLKIykDXnAV5qiwfxhXtFpCpudHAYbwx7oN3reDIJowBbf/aEoWrjoS7emrAZtDalTJiUpOQy8jEd4zRLlBCS7d3PzMQyp3XKzp6pFC8bUCSTkOXdAUJ85g9HMB5svpFFBNSHB46RbnTSpXDdwiiJ/wCeDuYQAtSWJ3ihjHi5fNnwzlbj1h25+MUYD2PDHhEZAYRHkZGCA2aNWj2PAYDZoKWBPV7YFhUELFNATnrAfRi/ZvdhOH8IgH/7AO92jk232x0uy25KLP1UrUMINQHaldHjvFklrxqKgQCSwoQKs/dAu9thrParQmdOxKKC6Ugsl95ap74DkO0WzWNKUoss6baDQzEGY1GHul3puLRvcXsTtU1lTimzpNet1pnYlJYdpEd4k2dKAyQANwjciAR7l9klgs7FUsz1ipVNLjsQGT3vDTabtTMllJoNG0bIjlui5M3RsMoBFkLMmaqUo1B0yI3jg8GETMi8BduyZKFTk/oIz3ZEcqxrdO0iSAF6iAZTNBZqmMBbP5RQNvQmrht8bLvJJFSO+AsqU5qer69dsCbztwCmB5gdvjFa8NoUIBY76vSE62bTY1UqA/bAE75vAAV4MPWUKs62k0BYH00R2y2lRxKPflAxVqp1e/1lAXbVbMIA13DPLWBM+YVZ926PJjkxoVQGk2YwzinYkFUwHNzGtrmkloatk9nCopURTMwEN63YJiA9DofWkKc+yKQS4yz++6OnXpduEN69VgHa7oxMsZih5Pkd/wB4BHjGh0mbE9Ml5TJW2R9092RhUt13rkrKJiShQzB8xvHGArNHmGJCmMSYCMiPQKRI8Y8BGItyMor4Yt2dNID68jxo9jIDykY8eNHkwwGlXjdqRiUxsrKAR/acB/hk88B/vEI9jlmdZkLBLlIqG94AAikPHtRR/wCnTRvZhxd25UhG9n0/HZ8HwkjjXL+/KAAzr+nyThckDKKVo2zmE1Cv6vtDZtPcwU6siODP9/OEe2XYd1YDWdtKtdGHaSfpEUi3TFK94tuFIiRY2i5IstYCZasRjGakbJS3GNpoIEBAUvFS2rwiLcxQGe4NAm0TMRgNrushmzpcv41pT3lo+g7n2cErC2iRTu+8ck9lV19Necpw4RiWewMPEx9DKQGPL6wCBtHd4DsNfXlC/ZbBiJEOl/jETuryeAFkl4ZidxZvKAtXZc7JBFHrFu89lJVpl4JssK3Ee8OIOYgrdNnbEnVKiO/rDzgwiQ3qkBwbaT2VT5Drk/nSxoPfHZ+rmO6ElckpJBBBFCDnH1iqQIXdodgbNawSuWMfxp6qu8Z9sB82tGrR0S//AGQz5TmQoTR8JovsPunwhGtt3zJKimYhSFblAj+8BWEEbCOrlrA4CCdgQopoNfpAfWkZGRkB5HgEeRkB6BGERkZAJftTswNiV2/7VNHMPZ1MaYU6GMjIDo1vu9KpYWc+Q7+BhJve6wC7+HAH5xkZABl3eM/lHhsQbPTdHsZAVkSnLO3Ht+8YqTTOPYyAoW+VTPw4QNlWdzGRkB1b2JXSkTZ83UBKRTQuTXsEdamSnePYyAWr0sgL8eH3gMbFkXqDu7N8eRkA03dIaY/xIBNNQw+cFOjDRkZAaiTxj3oYyMgNZllBoYDXpcEqakpmoTMTuUAe7dGRkAkXt7IrIokyyuUf5S6e5X1gRYPZ7gSR071P/t/98eRkB//Z" id="389" name="Google Shape;389;p48"/>
          <p:cNvSpPr/>
          <p:nvPr/>
        </p:nvSpPr>
        <p:spPr>
          <a:xfrm>
            <a:off x="1254919"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http://2.bp.blogspot.com/-jxFmMHH0CG8/UFv2kqNoSAI/AAAAAAAAAcY/sLnGrMoSSOg/s1600/noam-chomsky-01.jpg" id="390" name="Google Shape;390;p48"/>
          <p:cNvPicPr preferRelativeResize="0"/>
          <p:nvPr/>
        </p:nvPicPr>
        <p:blipFill rotWithShape="1">
          <a:blip r:embed="rId7">
            <a:alphaModFix/>
          </a:blip>
          <a:srcRect b="25461" l="0" r="0" t="0"/>
          <a:stretch/>
        </p:blipFill>
        <p:spPr>
          <a:xfrm>
            <a:off x="1612107" y="667941"/>
            <a:ext cx="1131094" cy="1218009"/>
          </a:xfrm>
          <a:prstGeom prst="rect">
            <a:avLst/>
          </a:prstGeom>
          <a:noFill/>
          <a:ln>
            <a:noFill/>
          </a:ln>
        </p:spPr>
      </p:pic>
      <p:grpSp>
        <p:nvGrpSpPr>
          <p:cNvPr id="391" name="Google Shape;391;p48"/>
          <p:cNvGrpSpPr/>
          <p:nvPr/>
        </p:nvGrpSpPr>
        <p:grpSpPr>
          <a:xfrm>
            <a:off x="1428750" y="1943101"/>
            <a:ext cx="2971800" cy="1570598"/>
            <a:chOff x="381000" y="2590800"/>
            <a:chExt cx="3962400" cy="2094131"/>
          </a:xfrm>
        </p:grpSpPr>
        <p:grpSp>
          <p:nvGrpSpPr>
            <p:cNvPr id="392" name="Google Shape;392;p48"/>
            <p:cNvGrpSpPr/>
            <p:nvPr/>
          </p:nvGrpSpPr>
          <p:grpSpPr>
            <a:xfrm>
              <a:off x="381000" y="2590800"/>
              <a:ext cx="2939941" cy="1411288"/>
              <a:chOff x="5115786" y="2698242"/>
              <a:chExt cx="2940662" cy="1411477"/>
            </a:xfrm>
          </p:grpSpPr>
          <p:cxnSp>
            <p:nvCxnSpPr>
              <p:cNvPr id="393" name="Google Shape;393;p48"/>
              <p:cNvCxnSpPr/>
              <p:nvPr/>
            </p:nvCxnSpPr>
            <p:spPr>
              <a:xfrm>
                <a:off x="6477000" y="3727390"/>
                <a:ext cx="0" cy="381000"/>
              </a:xfrm>
              <a:prstGeom prst="straightConnector1">
                <a:avLst/>
              </a:prstGeom>
              <a:noFill/>
              <a:ln cap="flat" cmpd="sng" w="28575">
                <a:solidFill>
                  <a:schemeClr val="dk1"/>
                </a:solidFill>
                <a:prstDash val="solid"/>
                <a:round/>
                <a:headEnd len="med" w="med" type="none"/>
                <a:tailEnd len="med" w="med" type="none"/>
              </a:ln>
            </p:spPr>
          </p:cxnSp>
          <p:cxnSp>
            <p:nvCxnSpPr>
              <p:cNvPr id="394" name="Google Shape;394;p48"/>
              <p:cNvCxnSpPr/>
              <p:nvPr/>
            </p:nvCxnSpPr>
            <p:spPr>
              <a:xfrm>
                <a:off x="7162800" y="3917890"/>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395" name="Google Shape;395;p48"/>
              <p:cNvCxnSpPr/>
              <p:nvPr/>
            </p:nvCxnSpPr>
            <p:spPr>
              <a:xfrm>
                <a:off x="7772400" y="3917890"/>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396" name="Google Shape;396;p48"/>
              <p:cNvCxnSpPr/>
              <p:nvPr/>
            </p:nvCxnSpPr>
            <p:spPr>
              <a:xfrm rot="10800000">
                <a:off x="7467600" y="3574990"/>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397" name="Google Shape;397;p48"/>
              <p:cNvCxnSpPr/>
              <p:nvPr/>
            </p:nvCxnSpPr>
            <p:spPr>
              <a:xfrm flipH="1" rot="10800000">
                <a:off x="7162800" y="3574990"/>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398" name="Google Shape;398;p48"/>
              <p:cNvCxnSpPr/>
              <p:nvPr/>
            </p:nvCxnSpPr>
            <p:spPr>
              <a:xfrm flipH="1" rot="10800000">
                <a:off x="6477000" y="3193990"/>
                <a:ext cx="485159" cy="545804"/>
              </a:xfrm>
              <a:prstGeom prst="straightConnector1">
                <a:avLst/>
              </a:prstGeom>
              <a:noFill/>
              <a:ln cap="flat" cmpd="sng" w="28575">
                <a:solidFill>
                  <a:schemeClr val="dk1"/>
                </a:solidFill>
                <a:prstDash val="solid"/>
                <a:round/>
                <a:headEnd len="med" w="med" type="none"/>
                <a:tailEnd len="med" w="med" type="none"/>
              </a:ln>
            </p:spPr>
          </p:cxnSp>
          <p:cxnSp>
            <p:nvCxnSpPr>
              <p:cNvPr id="399" name="Google Shape;399;p48"/>
              <p:cNvCxnSpPr/>
              <p:nvPr/>
            </p:nvCxnSpPr>
            <p:spPr>
              <a:xfrm>
                <a:off x="6962159" y="3193990"/>
                <a:ext cx="505441" cy="381000"/>
              </a:xfrm>
              <a:prstGeom prst="straightConnector1">
                <a:avLst/>
              </a:prstGeom>
              <a:noFill/>
              <a:ln cap="flat" cmpd="sng" w="28575">
                <a:solidFill>
                  <a:schemeClr val="dk1"/>
                </a:solidFill>
                <a:prstDash val="solid"/>
                <a:round/>
                <a:headEnd len="med" w="med" type="none"/>
                <a:tailEnd len="med" w="med" type="none"/>
              </a:ln>
            </p:spPr>
          </p:cxnSp>
          <p:cxnSp>
            <p:nvCxnSpPr>
              <p:cNvPr id="400" name="Google Shape;400;p48"/>
              <p:cNvCxnSpPr/>
              <p:nvPr/>
            </p:nvCxnSpPr>
            <p:spPr>
              <a:xfrm>
                <a:off x="5410200" y="3919219"/>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401" name="Google Shape;401;p48"/>
              <p:cNvCxnSpPr/>
              <p:nvPr/>
            </p:nvCxnSpPr>
            <p:spPr>
              <a:xfrm>
                <a:off x="6019800" y="3919219"/>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402" name="Google Shape;402;p48"/>
              <p:cNvCxnSpPr/>
              <p:nvPr/>
            </p:nvCxnSpPr>
            <p:spPr>
              <a:xfrm rot="10800000">
                <a:off x="5715000" y="3576319"/>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403" name="Google Shape;403;p48"/>
              <p:cNvCxnSpPr/>
              <p:nvPr/>
            </p:nvCxnSpPr>
            <p:spPr>
              <a:xfrm flipH="1" rot="10800000">
                <a:off x="5410200" y="3576319"/>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404" name="Google Shape;404;p48"/>
              <p:cNvCxnSpPr/>
              <p:nvPr/>
            </p:nvCxnSpPr>
            <p:spPr>
              <a:xfrm flipH="1" rot="10800000">
                <a:off x="5715000" y="3020435"/>
                <a:ext cx="617082" cy="562973"/>
              </a:xfrm>
              <a:prstGeom prst="straightConnector1">
                <a:avLst/>
              </a:prstGeom>
              <a:noFill/>
              <a:ln cap="flat" cmpd="sng" w="28575">
                <a:solidFill>
                  <a:schemeClr val="dk1"/>
                </a:solidFill>
                <a:prstDash val="solid"/>
                <a:round/>
                <a:headEnd len="med" w="med" type="none"/>
                <a:tailEnd len="med" w="med" type="none"/>
              </a:ln>
            </p:spPr>
          </p:cxnSp>
          <p:cxnSp>
            <p:nvCxnSpPr>
              <p:cNvPr id="405" name="Google Shape;405;p48"/>
              <p:cNvCxnSpPr/>
              <p:nvPr/>
            </p:nvCxnSpPr>
            <p:spPr>
              <a:xfrm>
                <a:off x="6332082" y="3020435"/>
                <a:ext cx="650359" cy="173555"/>
              </a:xfrm>
              <a:prstGeom prst="straightConnector1">
                <a:avLst/>
              </a:prstGeom>
              <a:noFill/>
              <a:ln cap="flat" cmpd="sng" w="28575">
                <a:solidFill>
                  <a:schemeClr val="dk1"/>
                </a:solidFill>
                <a:prstDash val="solid"/>
                <a:round/>
                <a:headEnd len="med" w="med" type="none"/>
                <a:tailEnd len="med" w="med" type="none"/>
              </a:ln>
            </p:spPr>
          </p:cxnSp>
          <p:sp>
            <p:nvSpPr>
              <p:cNvPr id="406" name="Google Shape;406;p48"/>
              <p:cNvSpPr/>
              <p:nvPr/>
            </p:nvSpPr>
            <p:spPr>
              <a:xfrm>
                <a:off x="6153988" y="2698242"/>
                <a:ext cx="3033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S</a:t>
                </a:r>
                <a:endParaRPr sz="1100"/>
              </a:p>
            </p:txBody>
          </p:sp>
          <p:sp>
            <p:nvSpPr>
              <p:cNvPr id="407" name="Google Shape;407;p48"/>
              <p:cNvSpPr/>
              <p:nvPr/>
            </p:nvSpPr>
            <p:spPr>
              <a:xfrm>
                <a:off x="6894723" y="2870080"/>
                <a:ext cx="46370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VP</a:t>
                </a:r>
                <a:endParaRPr sz="1100"/>
              </a:p>
            </p:txBody>
          </p:sp>
          <p:sp>
            <p:nvSpPr>
              <p:cNvPr id="408" name="Google Shape;408;p48"/>
              <p:cNvSpPr/>
              <p:nvPr/>
            </p:nvSpPr>
            <p:spPr>
              <a:xfrm>
                <a:off x="7397091" y="3251080"/>
                <a:ext cx="48294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NP</a:t>
                </a:r>
                <a:endParaRPr sz="1100"/>
              </a:p>
            </p:txBody>
          </p:sp>
          <p:sp>
            <p:nvSpPr>
              <p:cNvPr id="409" name="Google Shape;409;p48"/>
              <p:cNvSpPr/>
              <p:nvPr/>
            </p:nvSpPr>
            <p:spPr>
              <a:xfrm>
                <a:off x="5325264" y="3251080"/>
                <a:ext cx="48294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NP</a:t>
                </a:r>
                <a:endParaRPr sz="1100"/>
              </a:p>
            </p:txBody>
          </p:sp>
          <p:sp>
            <p:nvSpPr>
              <p:cNvPr id="410" name="Google Shape;410;p48"/>
              <p:cNvSpPr/>
              <p:nvPr/>
            </p:nvSpPr>
            <p:spPr>
              <a:xfrm>
                <a:off x="5115786" y="3651190"/>
                <a:ext cx="341844"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D</a:t>
                </a:r>
                <a:endParaRPr sz="1100"/>
              </a:p>
            </p:txBody>
          </p:sp>
          <p:sp>
            <p:nvSpPr>
              <p:cNvPr id="411" name="Google Shape;411;p48"/>
              <p:cNvSpPr/>
              <p:nvPr/>
            </p:nvSpPr>
            <p:spPr>
              <a:xfrm>
                <a:off x="6868386" y="3651190"/>
                <a:ext cx="341844"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D</a:t>
                </a:r>
                <a:endParaRPr sz="1100"/>
              </a:p>
            </p:txBody>
          </p:sp>
          <p:sp>
            <p:nvSpPr>
              <p:cNvPr id="412" name="Google Shape;412;p48"/>
              <p:cNvSpPr/>
              <p:nvPr/>
            </p:nvSpPr>
            <p:spPr>
              <a:xfrm>
                <a:off x="5943600" y="3651190"/>
                <a:ext cx="3498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a:t>
                </a:r>
                <a:endParaRPr sz="1100"/>
              </a:p>
            </p:txBody>
          </p:sp>
          <p:sp>
            <p:nvSpPr>
              <p:cNvPr id="413" name="Google Shape;413;p48"/>
              <p:cNvSpPr/>
              <p:nvPr/>
            </p:nvSpPr>
            <p:spPr>
              <a:xfrm>
                <a:off x="6273212" y="3403480"/>
                <a:ext cx="330621"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V</a:t>
                </a:r>
                <a:endParaRPr sz="1100"/>
              </a:p>
            </p:txBody>
          </p:sp>
          <p:sp>
            <p:nvSpPr>
              <p:cNvPr id="414" name="Google Shape;414;p48"/>
              <p:cNvSpPr/>
              <p:nvPr/>
            </p:nvSpPr>
            <p:spPr>
              <a:xfrm>
                <a:off x="7706586" y="3651190"/>
                <a:ext cx="3498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a:t>
                </a:r>
                <a:endParaRPr sz="1100"/>
              </a:p>
            </p:txBody>
          </p:sp>
        </p:grpSp>
        <p:sp>
          <p:nvSpPr>
            <p:cNvPr id="415" name="Google Shape;415;p48"/>
            <p:cNvSpPr txBox="1"/>
            <p:nvPr/>
          </p:nvSpPr>
          <p:spPr>
            <a:xfrm>
              <a:off x="457200" y="4038600"/>
              <a:ext cx="3886200" cy="64633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rug covered the platform</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16" name="Google Shape;416;p48"/>
          <p:cNvSpPr/>
          <p:nvPr/>
        </p:nvSpPr>
        <p:spPr>
          <a:xfrm>
            <a:off x="5772150" y="1091253"/>
            <a:ext cx="2171700"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“The infinite use of finite means”</a:t>
            </a:r>
            <a:endParaRPr i="1" sz="1800">
              <a:solidFill>
                <a:schemeClr val="dk1"/>
              </a:solidFill>
              <a:latin typeface="Calibri"/>
              <a:ea typeface="Calibri"/>
              <a:cs typeface="Calibri"/>
              <a:sym typeface="Calibri"/>
            </a:endParaRPr>
          </a:p>
        </p:txBody>
      </p:sp>
      <p:sp>
        <p:nvSpPr>
          <p:cNvPr id="417" name="Google Shape;417;p48"/>
          <p:cNvSpPr/>
          <p:nvPr/>
        </p:nvSpPr>
        <p:spPr>
          <a:xfrm>
            <a:off x="-3543300" y="3421343"/>
            <a:ext cx="3429000" cy="15234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I thought that the rug covering the platform was covered with dust, but hundreds of thousands of small coral-like creatures that lived on the bottom of the long sea hundreds of years ago, since then, It disappeared except for the particular geologist's remembrance that I remember.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800"/>
              <a:t>		Cognitive revolution</a:t>
            </a:r>
            <a:endParaRPr sz="1800"/>
          </a:p>
        </p:txBody>
      </p:sp>
      <p:sp>
        <p:nvSpPr>
          <p:cNvPr id="424" name="Google Shape;424;p49"/>
          <p:cNvSpPr txBox="1"/>
          <p:nvPr>
            <p:ph idx="1" type="body"/>
          </p:nvPr>
        </p:nvSpPr>
        <p:spPr>
          <a:xfrm>
            <a:off x="628650" y="986944"/>
            <a:ext cx="7886700" cy="3263400"/>
          </a:xfrm>
          <a:prstGeom prst="rect">
            <a:avLst/>
          </a:prstGeom>
          <a:noFill/>
          <a:ln>
            <a:noFill/>
          </a:ln>
        </p:spPr>
        <p:txBody>
          <a:bodyPr anchorCtr="0" anchor="t" bIns="34275" lIns="68575" spcFirstLastPara="1" rIns="68575" wrap="square" tIns="34275">
            <a:noAutofit/>
          </a:bodyPr>
          <a:lstStyle/>
          <a:p>
            <a:pPr indent="-171450" lvl="1" marL="520700" rtl="0" algn="l">
              <a:lnSpc>
                <a:spcPct val="70000"/>
              </a:lnSpc>
              <a:spcBef>
                <a:spcPts val="0"/>
              </a:spcBef>
              <a:spcAft>
                <a:spcPts val="0"/>
              </a:spcAft>
              <a:buClr>
                <a:schemeClr val="dk1"/>
              </a:buClr>
              <a:buSzPts val="1500"/>
              <a:buChar char="•"/>
            </a:pPr>
            <a:r>
              <a:rPr lang="en" sz="1500"/>
              <a:t>Gave rise to a new field of “cognitive psychology”</a:t>
            </a:r>
            <a:endParaRPr sz="1100"/>
          </a:p>
          <a:p>
            <a:pPr indent="-76200" lvl="1" marL="520700" rtl="0" algn="l">
              <a:lnSpc>
                <a:spcPct val="70000"/>
              </a:lnSpc>
              <a:spcBef>
                <a:spcPts val="400"/>
              </a:spcBef>
              <a:spcAft>
                <a:spcPts val="0"/>
              </a:spcAft>
              <a:buClr>
                <a:schemeClr val="dk1"/>
              </a:buClr>
              <a:buSzPts val="1500"/>
              <a:buNone/>
            </a:pPr>
            <a:r>
              <a:t/>
            </a:r>
            <a:endParaRPr sz="1500"/>
          </a:p>
          <a:p>
            <a:pPr indent="-171450" lvl="1" marL="520700" rtl="0" algn="l">
              <a:lnSpc>
                <a:spcPct val="70000"/>
              </a:lnSpc>
              <a:spcBef>
                <a:spcPts val="400"/>
              </a:spcBef>
              <a:spcAft>
                <a:spcPts val="0"/>
              </a:spcAft>
              <a:buClr>
                <a:schemeClr val="dk1"/>
              </a:buClr>
              <a:buSzPts val="1500"/>
              <a:buChar char="•"/>
            </a:pPr>
            <a:r>
              <a:rPr lang="en" sz="1500"/>
              <a:t>“Mental processes” also have effect on behavior, not just stimulus and reinforcement</a:t>
            </a:r>
            <a:endParaRPr sz="1500"/>
          </a:p>
          <a:p>
            <a:pPr indent="-76200" lvl="1" marL="520700" rtl="0" algn="l">
              <a:lnSpc>
                <a:spcPct val="70000"/>
              </a:lnSpc>
              <a:spcBef>
                <a:spcPts val="400"/>
              </a:spcBef>
              <a:spcAft>
                <a:spcPts val="0"/>
              </a:spcAft>
              <a:buClr>
                <a:schemeClr val="dk1"/>
              </a:buClr>
              <a:buSzPts val="1500"/>
              <a:buNone/>
            </a:pPr>
            <a:r>
              <a:t/>
            </a:r>
            <a:endParaRPr sz="1500"/>
          </a:p>
          <a:p>
            <a:pPr indent="-171450" lvl="1" marL="520700" rtl="0" algn="l">
              <a:lnSpc>
                <a:spcPct val="70000"/>
              </a:lnSpc>
              <a:spcBef>
                <a:spcPts val="400"/>
              </a:spcBef>
              <a:spcAft>
                <a:spcPts val="0"/>
              </a:spcAft>
              <a:buClr>
                <a:schemeClr val="dk1"/>
              </a:buClr>
              <a:buSzPts val="1500"/>
              <a:buChar char="•"/>
            </a:pPr>
            <a:r>
              <a:rPr lang="en" sz="1500"/>
              <a:t>What are these mental processes?</a:t>
            </a:r>
            <a:endParaRPr sz="1100"/>
          </a:p>
          <a:p>
            <a:pPr indent="-184150" lvl="2" marL="863600" rtl="0" algn="l">
              <a:lnSpc>
                <a:spcPct val="70000"/>
              </a:lnSpc>
              <a:spcBef>
                <a:spcPts val="400"/>
              </a:spcBef>
              <a:spcAft>
                <a:spcPts val="0"/>
              </a:spcAft>
              <a:buClr>
                <a:schemeClr val="dk1"/>
              </a:buClr>
              <a:buSzPts val="1300"/>
              <a:buChar char="•"/>
            </a:pPr>
            <a:r>
              <a:rPr lang="en" sz="1300"/>
              <a:t>Attention (think of pavlov’s dog that pays no attention to a bell)</a:t>
            </a:r>
            <a:endParaRPr sz="1100"/>
          </a:p>
          <a:p>
            <a:pPr indent="-184150" lvl="2" marL="863600" rtl="0" algn="l">
              <a:lnSpc>
                <a:spcPct val="70000"/>
              </a:lnSpc>
              <a:spcBef>
                <a:spcPts val="400"/>
              </a:spcBef>
              <a:spcAft>
                <a:spcPts val="0"/>
              </a:spcAft>
              <a:buClr>
                <a:schemeClr val="dk1"/>
              </a:buClr>
              <a:buSzPts val="1300"/>
              <a:buChar char="•"/>
            </a:pPr>
            <a:r>
              <a:rPr lang="en" sz="1300"/>
              <a:t>Memory </a:t>
            </a:r>
            <a:endParaRPr sz="1100"/>
          </a:p>
          <a:p>
            <a:pPr indent="-184150" lvl="2" marL="863600" rtl="0" algn="l">
              <a:lnSpc>
                <a:spcPct val="70000"/>
              </a:lnSpc>
              <a:spcBef>
                <a:spcPts val="400"/>
              </a:spcBef>
              <a:spcAft>
                <a:spcPts val="0"/>
              </a:spcAft>
              <a:buClr>
                <a:schemeClr val="dk1"/>
              </a:buClr>
              <a:buSzPts val="1300"/>
              <a:buChar char="•"/>
            </a:pPr>
            <a:r>
              <a:rPr lang="en" sz="1300"/>
              <a:t>Prior knowledge (from experience or by birth?)</a:t>
            </a:r>
            <a:endParaRPr sz="1100"/>
          </a:p>
          <a:p>
            <a:pPr indent="-101600" lvl="2" marL="863600" rtl="0" algn="l">
              <a:lnSpc>
                <a:spcPct val="70000"/>
              </a:lnSpc>
              <a:spcBef>
                <a:spcPts val="400"/>
              </a:spcBef>
              <a:spcAft>
                <a:spcPts val="0"/>
              </a:spcAft>
              <a:buClr>
                <a:schemeClr val="dk1"/>
              </a:buClr>
              <a:buSzPts val="1300"/>
              <a:buNone/>
            </a:pPr>
            <a:r>
              <a:t/>
            </a:r>
            <a:endParaRPr sz="1300"/>
          </a:p>
          <a:p>
            <a:pPr indent="-63500" lvl="0" marL="177800" rtl="0" algn="l">
              <a:lnSpc>
                <a:spcPct val="70000"/>
              </a:lnSpc>
              <a:spcBef>
                <a:spcPts val="800"/>
              </a:spcBef>
              <a:spcAft>
                <a:spcPts val="0"/>
              </a:spcAft>
              <a:buClr>
                <a:schemeClr val="dk1"/>
              </a:buClr>
              <a:buSzPts val="1800"/>
              <a:buNone/>
            </a:pPr>
            <a:r>
              <a:t/>
            </a:r>
            <a:endParaRPr b="0" sz="1800"/>
          </a:p>
          <a:p>
            <a:pPr indent="-171450" lvl="1" marL="520700" rtl="0" algn="l">
              <a:lnSpc>
                <a:spcPct val="70000"/>
              </a:lnSpc>
              <a:spcBef>
                <a:spcPts val="400"/>
              </a:spcBef>
              <a:spcAft>
                <a:spcPts val="0"/>
              </a:spcAft>
              <a:buClr>
                <a:schemeClr val="dk1"/>
              </a:buClr>
              <a:buSzPts val="1500"/>
              <a:buChar char="•"/>
            </a:pPr>
            <a:r>
              <a:rPr lang="en" sz="1500"/>
              <a:t>What about deep learning that sovles a lot of problems? </a:t>
            </a:r>
            <a:endParaRPr sz="1100"/>
          </a:p>
          <a:p>
            <a:pPr indent="-184150" lvl="2" marL="863600" rtl="0" algn="l">
              <a:lnSpc>
                <a:spcPct val="70000"/>
              </a:lnSpc>
              <a:spcBef>
                <a:spcPts val="400"/>
              </a:spcBef>
              <a:spcAft>
                <a:spcPts val="0"/>
              </a:spcAft>
              <a:buClr>
                <a:schemeClr val="dk1"/>
              </a:buClr>
              <a:buSzPts val="1300"/>
              <a:buChar char="•"/>
            </a:pPr>
            <a:r>
              <a:rPr lang="en" sz="1300"/>
              <a:t>Judea Pearl “Deep learning shows that a lot of problems we thought were hard, aren’t actually that hard.”</a:t>
            </a:r>
            <a:endParaRPr sz="1100"/>
          </a:p>
          <a:p>
            <a:pPr indent="-101600" lvl="2" marL="863600" rtl="0" algn="l">
              <a:lnSpc>
                <a:spcPct val="70000"/>
              </a:lnSpc>
              <a:spcBef>
                <a:spcPts val="400"/>
              </a:spcBef>
              <a:spcAft>
                <a:spcPts val="0"/>
              </a:spcAft>
              <a:buClr>
                <a:schemeClr val="dk1"/>
              </a:buClr>
              <a:buSzPts val="1300"/>
              <a:buNone/>
            </a:pPr>
            <a:r>
              <a:t/>
            </a:r>
            <a:endParaRPr sz="1300"/>
          </a:p>
          <a:p>
            <a:pPr indent="-171450" lvl="1" marL="520700" rtl="0" algn="l">
              <a:lnSpc>
                <a:spcPct val="70000"/>
              </a:lnSpc>
              <a:spcBef>
                <a:spcPts val="400"/>
              </a:spcBef>
              <a:spcAft>
                <a:spcPts val="0"/>
              </a:spcAft>
              <a:buClr>
                <a:schemeClr val="dk1"/>
              </a:buClr>
              <a:buSzPts val="1500"/>
              <a:buChar char="•"/>
            </a:pPr>
            <a:r>
              <a:rPr lang="en" sz="1500"/>
              <a:t>What are the hard problems? </a:t>
            </a:r>
            <a:endParaRPr sz="1100"/>
          </a:p>
          <a:p>
            <a:pPr indent="-184150" lvl="2" marL="863600" rtl="0" algn="l">
              <a:lnSpc>
                <a:spcPct val="70000"/>
              </a:lnSpc>
              <a:spcBef>
                <a:spcPts val="400"/>
              </a:spcBef>
              <a:spcAft>
                <a:spcPts val="0"/>
              </a:spcAft>
              <a:buClr>
                <a:schemeClr val="dk1"/>
              </a:buClr>
              <a:buSzPts val="1300"/>
              <a:buChar char="•"/>
            </a:pPr>
            <a:r>
              <a:rPr lang="en" sz="1300"/>
              <a:t>The questions about intelligence are hard and we are far from solving them. </a:t>
            </a:r>
            <a:endParaRPr sz="1100"/>
          </a:p>
          <a:p>
            <a:pPr indent="-76200" lvl="1" marL="520700" rtl="0" algn="l">
              <a:lnSpc>
                <a:spcPct val="70000"/>
              </a:lnSpc>
              <a:spcBef>
                <a:spcPts val="400"/>
              </a:spcBef>
              <a:spcAft>
                <a:spcPts val="0"/>
              </a:spcAft>
              <a:buClr>
                <a:schemeClr val="dk1"/>
              </a:buClr>
              <a:buSzPts val="1500"/>
              <a:buNone/>
            </a:pPr>
            <a:r>
              <a:t/>
            </a:r>
            <a:endParaRPr sz="1500"/>
          </a:p>
          <a:p>
            <a:pPr indent="-76200" lvl="1" marL="520700" rtl="0" algn="l">
              <a:lnSpc>
                <a:spcPct val="70000"/>
              </a:lnSpc>
              <a:spcBef>
                <a:spcPts val="400"/>
              </a:spcBef>
              <a:spcAft>
                <a:spcPts val="0"/>
              </a:spcAft>
              <a:buClr>
                <a:schemeClr val="dk1"/>
              </a:buClr>
              <a:buSzPts val="1500"/>
              <a:buNone/>
            </a:pPr>
            <a:r>
              <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0"/>
          <p:cNvSpPr txBox="1"/>
          <p:nvPr>
            <p:ph idx="1" type="body"/>
          </p:nvPr>
        </p:nvSpPr>
        <p:spPr>
          <a:xfrm>
            <a:off x="1428751" y="74295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the same intelligent system learn do so many things so well, without having to be specially engineered or extensively trained?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does the human mind get so much from so little? How could machines?</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the nature of human common sense?</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built in, and how do you learn the rest?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Can you actually learn to be intelligent (in general, not just for a specific task)?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we characterize human intelligence in computational terms?</a:t>
            </a:r>
            <a:endParaRPr sz="1100"/>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kind of computer is the brain/mind?</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 </a:t>
            </a:r>
            <a:endParaRPr sz="1400">
              <a:solidFill>
                <a:srgbClr val="002060"/>
              </a:solidFill>
              <a:latin typeface="Arial"/>
              <a:ea typeface="Arial"/>
              <a:cs typeface="Arial"/>
              <a:sym typeface="Arial"/>
            </a:endParaRPr>
          </a:p>
        </p:txBody>
      </p:sp>
      <p:sp>
        <p:nvSpPr>
          <p:cNvPr id="430" name="Google Shape;430;p50"/>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Black"/>
              <a:buNone/>
            </a:pPr>
            <a:r>
              <a:rPr lang="en" sz="1100">
                <a:latin typeface="Arial Black"/>
                <a:ea typeface="Arial Black"/>
                <a:cs typeface="Arial Black"/>
                <a:sym typeface="Arial Black"/>
              </a:rPr>
              <a:t>The big questions</a:t>
            </a:r>
            <a:endParaRPr sz="1100">
              <a:latin typeface="Arial Black"/>
              <a:ea typeface="Arial Black"/>
              <a:cs typeface="Arial Black"/>
              <a:sym typeface="Arial Black"/>
            </a:endParaRPr>
          </a:p>
        </p:txBody>
      </p:sp>
      <p:sp>
        <p:nvSpPr>
          <p:cNvPr id="431" name="Google Shape;431;p50"/>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Cognitive science now</a:t>
            </a:r>
            <a:endParaRPr sz="1100"/>
          </a:p>
        </p:txBody>
      </p:sp>
      <p:sp>
        <p:nvSpPr>
          <p:cNvPr id="438" name="Google Shape;438;p5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Daniel Khaneman’s dual process theory </a:t>
            </a:r>
            <a:endParaRPr sz="1100"/>
          </a:p>
          <a:p>
            <a:pPr indent="-177800" lvl="1" marL="520700" rtl="0" algn="l">
              <a:lnSpc>
                <a:spcPct val="90000"/>
              </a:lnSpc>
              <a:spcBef>
                <a:spcPts val="400"/>
              </a:spcBef>
              <a:spcAft>
                <a:spcPts val="0"/>
              </a:spcAft>
              <a:buClr>
                <a:schemeClr val="dk1"/>
              </a:buClr>
              <a:buSzPts val="1800"/>
              <a:buChar char="•"/>
            </a:pPr>
            <a:r>
              <a:rPr lang="en" sz="1100"/>
              <a:t>Intuitive process (fast process)</a:t>
            </a:r>
            <a:endParaRPr sz="1100"/>
          </a:p>
          <a:p>
            <a:pPr indent="-171450" lvl="2" marL="863600" rtl="0" algn="l">
              <a:lnSpc>
                <a:spcPct val="90000"/>
              </a:lnSpc>
              <a:spcBef>
                <a:spcPts val="400"/>
              </a:spcBef>
              <a:spcAft>
                <a:spcPts val="0"/>
              </a:spcAft>
              <a:buClr>
                <a:schemeClr val="dk1"/>
              </a:buClr>
              <a:buSzPts val="1500"/>
              <a:buChar char="•"/>
            </a:pPr>
            <a:r>
              <a:rPr lang="en" sz="1100"/>
              <a:t>Associative memory</a:t>
            </a:r>
            <a:endParaRPr sz="1100"/>
          </a:p>
          <a:p>
            <a:pPr indent="-171450" lvl="2" marL="863600" rtl="0" algn="l">
              <a:lnSpc>
                <a:spcPct val="90000"/>
              </a:lnSpc>
              <a:spcBef>
                <a:spcPts val="400"/>
              </a:spcBef>
              <a:spcAft>
                <a:spcPts val="0"/>
              </a:spcAft>
              <a:buClr>
                <a:schemeClr val="dk1"/>
              </a:buClr>
              <a:buSzPts val="1500"/>
              <a:buChar char="•"/>
            </a:pPr>
            <a:r>
              <a:rPr lang="en" sz="1100"/>
              <a:t>Related to classical conditioning</a:t>
            </a:r>
            <a:endParaRPr sz="1100"/>
          </a:p>
          <a:p>
            <a:pPr indent="-171450" lvl="2" marL="863600" rtl="0" algn="l">
              <a:lnSpc>
                <a:spcPct val="90000"/>
              </a:lnSpc>
              <a:spcBef>
                <a:spcPts val="400"/>
              </a:spcBef>
              <a:spcAft>
                <a:spcPts val="0"/>
              </a:spcAft>
              <a:buClr>
                <a:schemeClr val="dk1"/>
              </a:buClr>
              <a:buSzPts val="1500"/>
              <a:buChar char="•"/>
            </a:pPr>
            <a:r>
              <a:rPr lang="en" sz="1100"/>
              <a:t>Artificial neural network and most of deep learning </a:t>
            </a:r>
            <a:endParaRPr sz="1100"/>
          </a:p>
          <a:p>
            <a:pPr indent="-63500" lvl="1" marL="520700" rtl="0" algn="l">
              <a:lnSpc>
                <a:spcPct val="90000"/>
              </a:lnSpc>
              <a:spcBef>
                <a:spcPts val="400"/>
              </a:spcBef>
              <a:spcAft>
                <a:spcPts val="0"/>
              </a:spcAft>
              <a:buClr>
                <a:schemeClr val="dk1"/>
              </a:buClr>
              <a:buSzPts val="1800"/>
              <a:buNone/>
            </a:pPr>
            <a:r>
              <a:t/>
            </a:r>
            <a:endParaRPr sz="1100"/>
          </a:p>
          <a:p>
            <a:pPr indent="-177800" lvl="1" marL="520700" rtl="0" algn="l">
              <a:lnSpc>
                <a:spcPct val="90000"/>
              </a:lnSpc>
              <a:spcBef>
                <a:spcPts val="400"/>
              </a:spcBef>
              <a:spcAft>
                <a:spcPts val="0"/>
              </a:spcAft>
              <a:buClr>
                <a:schemeClr val="dk1"/>
              </a:buClr>
              <a:buSzPts val="1800"/>
              <a:buChar char="•"/>
            </a:pPr>
            <a:r>
              <a:rPr lang="en" sz="1100"/>
              <a:t>Reasoning (slow process)</a:t>
            </a:r>
            <a:endParaRPr sz="1100"/>
          </a:p>
          <a:p>
            <a:pPr indent="-171450" lvl="2" marL="863600" rtl="0" algn="l">
              <a:lnSpc>
                <a:spcPct val="90000"/>
              </a:lnSpc>
              <a:spcBef>
                <a:spcPts val="400"/>
              </a:spcBef>
              <a:spcAft>
                <a:spcPts val="0"/>
              </a:spcAft>
              <a:buClr>
                <a:schemeClr val="dk1"/>
              </a:buClr>
              <a:buSzPts val="1500"/>
              <a:buChar char="•"/>
            </a:pPr>
            <a:r>
              <a:rPr lang="en" sz="1100"/>
              <a:t>Internal models of the world</a:t>
            </a:r>
            <a:endParaRPr sz="1100"/>
          </a:p>
          <a:p>
            <a:pPr indent="-171450" lvl="2" marL="863600" rtl="0" algn="l">
              <a:lnSpc>
                <a:spcPct val="90000"/>
              </a:lnSpc>
              <a:spcBef>
                <a:spcPts val="400"/>
              </a:spcBef>
              <a:spcAft>
                <a:spcPts val="0"/>
              </a:spcAft>
              <a:buClr>
                <a:schemeClr val="dk1"/>
              </a:buClr>
              <a:buSzPts val="1500"/>
              <a:buChar char="•"/>
            </a:pPr>
            <a:r>
              <a:rPr lang="en" sz="1100"/>
              <a:t>Conscious judgment</a:t>
            </a:r>
            <a:endParaRPr sz="1100"/>
          </a:p>
          <a:p>
            <a:pPr indent="-171450" lvl="2" marL="863600" rtl="0" algn="l">
              <a:lnSpc>
                <a:spcPct val="90000"/>
              </a:lnSpc>
              <a:spcBef>
                <a:spcPts val="400"/>
              </a:spcBef>
              <a:spcAft>
                <a:spcPts val="0"/>
              </a:spcAft>
              <a:buClr>
                <a:schemeClr val="dk1"/>
              </a:buClr>
              <a:buSzPts val="1500"/>
              <a:buChar char="•"/>
            </a:pPr>
            <a:r>
              <a:rPr lang="en" sz="1100"/>
              <a:t>Decisions based on cognitive map and latent learning </a:t>
            </a:r>
            <a:endParaRPr sz="1100"/>
          </a:p>
          <a:p>
            <a:pPr indent="-76200" lvl="2" marL="863600" rtl="0" algn="l">
              <a:lnSpc>
                <a:spcPct val="90000"/>
              </a:lnSpc>
              <a:spcBef>
                <a:spcPts val="400"/>
              </a:spcBef>
              <a:spcAft>
                <a:spcPts val="0"/>
              </a:spcAft>
              <a:buClr>
                <a:schemeClr val="dk1"/>
              </a:buClr>
              <a:buSzPts val="1500"/>
              <a:buNone/>
            </a:pPr>
            <a:r>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5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Summary takeaways</a:t>
            </a:r>
            <a:endParaRPr sz="1100"/>
          </a:p>
        </p:txBody>
      </p:sp>
      <p:sp>
        <p:nvSpPr>
          <p:cNvPr id="444" name="Google Shape;444;p52"/>
          <p:cNvSpPr txBox="1"/>
          <p:nvPr>
            <p:ph idx="1" type="body"/>
          </p:nvPr>
        </p:nvSpPr>
        <p:spPr>
          <a:xfrm>
            <a:off x="628650" y="1369219"/>
            <a:ext cx="4579454"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Humans outperform AI to generalize what’s learned</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Significant progress has been made in our understanding of how animal and human cognition works</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AI research can draw from cognitive sciences to make progress</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p:txBody>
      </p:sp>
      <p:pic>
        <p:nvPicPr>
          <p:cNvPr descr="elated image" id="445" name="Google Shape;445;p52"/>
          <p:cNvPicPr preferRelativeResize="0"/>
          <p:nvPr/>
        </p:nvPicPr>
        <p:blipFill rotWithShape="1">
          <a:blip r:embed="rId3">
            <a:alphaModFix/>
          </a:blip>
          <a:srcRect b="0" l="0" r="0" t="0"/>
          <a:stretch/>
        </p:blipFill>
        <p:spPr>
          <a:xfrm>
            <a:off x="5138531" y="1123122"/>
            <a:ext cx="3906078" cy="32654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3"/>
          <p:cNvSpPr txBox="1"/>
          <p:nvPr>
            <p:ph idx="1" type="body"/>
          </p:nvPr>
        </p:nvSpPr>
        <p:spPr>
          <a:xfrm>
            <a:off x="1428751" y="74295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the same intelligent system learn do so many things so well, without having to be specially engineered or extensively trained?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does the human mind get so much from so little? How could machines?</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the nature of human common sense?</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built in, and how do you learn the rest?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Can you actually learn to be intelligent (in general, not just for a specific task)?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we characterize human intelligence in computational terms?</a:t>
            </a:r>
            <a:endParaRPr sz="1100"/>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kind of computer is the brain/mind?</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 </a:t>
            </a:r>
            <a:endParaRPr sz="1400">
              <a:solidFill>
                <a:srgbClr val="002060"/>
              </a:solidFill>
              <a:latin typeface="Arial"/>
              <a:ea typeface="Arial"/>
              <a:cs typeface="Arial"/>
              <a:sym typeface="Arial"/>
            </a:endParaRPr>
          </a:p>
        </p:txBody>
      </p:sp>
      <p:sp>
        <p:nvSpPr>
          <p:cNvPr id="451" name="Google Shape;451;p53"/>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Black"/>
              <a:buNone/>
            </a:pPr>
            <a:r>
              <a:rPr lang="en" sz="1100">
                <a:latin typeface="Arial Black"/>
                <a:ea typeface="Arial Black"/>
                <a:cs typeface="Arial Black"/>
                <a:sym typeface="Arial Black"/>
              </a:rPr>
              <a:t>The big questions</a:t>
            </a:r>
            <a:endParaRPr sz="1100">
              <a:latin typeface="Arial Black"/>
              <a:ea typeface="Arial Black"/>
              <a:cs typeface="Arial Black"/>
              <a:sym typeface="Arial Black"/>
            </a:endParaRPr>
          </a:p>
        </p:txBody>
      </p:sp>
      <p:sp>
        <p:nvSpPr>
          <p:cNvPr id="452" name="Google Shape;452;p53"/>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Break between session I and II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txBox="1"/>
          <p:nvPr>
            <p:ph idx="1" type="body"/>
          </p:nvPr>
        </p:nvSpPr>
        <p:spPr>
          <a:xfrm>
            <a:off x="1485900" y="1028701"/>
            <a:ext cx="6057900" cy="3394472"/>
          </a:xfrm>
          <a:prstGeom prst="rect">
            <a:avLst/>
          </a:prstGeom>
          <a:noFill/>
          <a:ln>
            <a:noFill/>
          </a:ln>
        </p:spPr>
        <p:txBody>
          <a:bodyPr anchorCtr="0" anchor="t" bIns="34275" lIns="68575" spcFirstLastPara="1" rIns="68575" wrap="square" tIns="34275">
            <a:noAutofit/>
          </a:bodyPr>
          <a:lstStyle/>
          <a:p>
            <a:pPr indent="-88900" lvl="0" marL="177800" rtl="0" algn="l">
              <a:lnSpc>
                <a:spcPct val="90000"/>
              </a:lnSpc>
              <a:spcBef>
                <a:spcPts val="0"/>
              </a:spcBef>
              <a:spcAft>
                <a:spcPts val="0"/>
              </a:spcAft>
              <a:buClr>
                <a:schemeClr val="dk1"/>
              </a:buClr>
              <a:buSzPts val="1400"/>
              <a:buNone/>
            </a:pPr>
            <a:r>
              <a:t/>
            </a:r>
            <a:endParaRPr sz="1800"/>
          </a:p>
          <a:p>
            <a:pPr indent="-139700" lvl="0" marL="177800" rtl="0" algn="l">
              <a:lnSpc>
                <a:spcPct val="90000"/>
              </a:lnSpc>
              <a:spcBef>
                <a:spcPts val="800"/>
              </a:spcBef>
              <a:spcAft>
                <a:spcPts val="0"/>
              </a:spcAft>
              <a:buClr>
                <a:schemeClr val="dk1"/>
              </a:buClr>
              <a:buSzPts val="1800"/>
              <a:buChar char="•"/>
            </a:pPr>
            <a:r>
              <a:rPr lang="en" sz="1800"/>
              <a:t>Intelligence is about </a:t>
            </a:r>
            <a:r>
              <a:rPr i="1" lang="en" sz="1800"/>
              <a:t>modeling the world</a:t>
            </a:r>
            <a:r>
              <a:rPr lang="en" sz="1800"/>
              <a:t>…</a:t>
            </a:r>
            <a:endParaRPr sz="1800"/>
          </a:p>
          <a:p>
            <a:pPr indent="-177800" lvl="1" marL="520700" rtl="0" algn="l">
              <a:lnSpc>
                <a:spcPct val="90000"/>
              </a:lnSpc>
              <a:spcBef>
                <a:spcPts val="400"/>
              </a:spcBef>
              <a:spcAft>
                <a:spcPts val="0"/>
              </a:spcAft>
              <a:buClr>
                <a:schemeClr val="dk1"/>
              </a:buClr>
              <a:buSzPts val="1800"/>
              <a:buChar char="•"/>
            </a:pPr>
            <a:r>
              <a:rPr i="1" lang="en"/>
              <a:t>explaining</a:t>
            </a:r>
            <a:r>
              <a:rPr lang="en"/>
              <a:t> and </a:t>
            </a:r>
            <a:r>
              <a:rPr i="1" lang="en"/>
              <a:t>understanding</a:t>
            </a:r>
            <a:r>
              <a:rPr lang="en"/>
              <a:t> what we see.</a:t>
            </a:r>
            <a:endParaRPr/>
          </a:p>
          <a:p>
            <a:pPr indent="-177800" lvl="1" marL="520700" rtl="0" algn="l">
              <a:lnSpc>
                <a:spcPct val="90000"/>
              </a:lnSpc>
              <a:spcBef>
                <a:spcPts val="400"/>
              </a:spcBef>
              <a:spcAft>
                <a:spcPts val="0"/>
              </a:spcAft>
              <a:buClr>
                <a:schemeClr val="dk1"/>
              </a:buClr>
              <a:buSzPts val="1800"/>
              <a:buChar char="•"/>
            </a:pPr>
            <a:r>
              <a:rPr i="1" lang="en"/>
              <a:t>imagining</a:t>
            </a:r>
            <a:r>
              <a:rPr lang="en"/>
              <a:t> things we could see but haven’t yet.</a:t>
            </a:r>
            <a:endParaRPr/>
          </a:p>
          <a:p>
            <a:pPr indent="-177800" lvl="1" marL="520700" rtl="0" algn="l">
              <a:lnSpc>
                <a:spcPct val="90000"/>
              </a:lnSpc>
              <a:spcBef>
                <a:spcPts val="400"/>
              </a:spcBef>
              <a:spcAft>
                <a:spcPts val="0"/>
              </a:spcAft>
              <a:buClr>
                <a:schemeClr val="dk1"/>
              </a:buClr>
              <a:buSzPts val="1800"/>
              <a:buChar char="•"/>
            </a:pPr>
            <a:r>
              <a:rPr i="1" lang="en"/>
              <a:t>problem solving </a:t>
            </a:r>
            <a:r>
              <a:rPr lang="en"/>
              <a:t>and </a:t>
            </a:r>
            <a:r>
              <a:rPr i="1" lang="en"/>
              <a:t>planning</a:t>
            </a:r>
            <a:r>
              <a:rPr lang="en"/>
              <a:t> actions to make these things real.</a:t>
            </a:r>
            <a:endParaRPr/>
          </a:p>
          <a:p>
            <a:pPr indent="-177800" lvl="1" marL="520700" rtl="0" algn="l">
              <a:lnSpc>
                <a:spcPct val="90000"/>
              </a:lnSpc>
              <a:spcBef>
                <a:spcPts val="400"/>
              </a:spcBef>
              <a:spcAft>
                <a:spcPts val="0"/>
              </a:spcAft>
              <a:buClr>
                <a:schemeClr val="dk1"/>
              </a:buClr>
              <a:buSzPts val="1800"/>
              <a:buChar char="•"/>
            </a:pPr>
            <a:r>
              <a:rPr i="1" lang="en"/>
              <a:t>building</a:t>
            </a:r>
            <a:r>
              <a:rPr lang="en"/>
              <a:t> </a:t>
            </a:r>
            <a:r>
              <a:rPr i="1" lang="en"/>
              <a:t>new</a:t>
            </a:r>
            <a:r>
              <a:rPr lang="en"/>
              <a:t> </a:t>
            </a:r>
            <a:r>
              <a:rPr i="1" lang="en"/>
              <a:t>models</a:t>
            </a:r>
            <a:r>
              <a:rPr lang="en"/>
              <a:t> as we learn more about the world.</a:t>
            </a:r>
            <a:endParaRPr/>
          </a:p>
          <a:p>
            <a:pPr indent="0" lvl="1" marL="342900" rtl="0" algn="l">
              <a:lnSpc>
                <a:spcPct val="90000"/>
              </a:lnSpc>
              <a:spcBef>
                <a:spcPts val="400"/>
              </a:spcBef>
              <a:spcAft>
                <a:spcPts val="0"/>
              </a:spcAft>
              <a:buClr>
                <a:schemeClr val="dk1"/>
              </a:buClr>
              <a:buSzPts val="1800"/>
              <a:buNone/>
            </a:pPr>
            <a:r>
              <a:t/>
            </a:r>
            <a:endParaRPr/>
          </a:p>
        </p:txBody>
      </p:sp>
      <p:sp>
        <p:nvSpPr>
          <p:cNvPr id="153" name="Google Shape;153;p28"/>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cap="none" strike="noStrike">
                <a:solidFill>
                  <a:srgbClr val="000000"/>
                </a:solidFill>
                <a:latin typeface="Arial"/>
                <a:ea typeface="Arial"/>
                <a:cs typeface="Arial"/>
                <a:sym typeface="Arial"/>
              </a:rPr>
              <a:t>Slide from Josh Tenenbaum, MIT</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br>
              <a:rPr b="0" i="0" lang="en" sz="1400" u="none" cap="none" strike="noStrike">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5"/>
          <p:cNvSpPr txBox="1"/>
          <p:nvPr>
            <p:ph idx="1" type="body"/>
          </p:nvPr>
        </p:nvSpPr>
        <p:spPr>
          <a:xfrm>
            <a:off x="1428751" y="74295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the same intelligent system learn do so many things so well, without having to be specially engineered or extensively trained?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does the human mind get so much from so little? How could machines?</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the nature of human common sense?</a:t>
            </a:r>
            <a:endParaRPr sz="1100"/>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is built in, and how do you learn the rest?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Can you actually learn to be intelligent (in general, not just for a specific task)?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1400"/>
              <a:buNone/>
            </a:pPr>
            <a:r>
              <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How can we characterize human intelligence in computational terms?</a:t>
            </a:r>
            <a:endParaRPr sz="1100"/>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What kind of computer is the brain/mind?</a:t>
            </a:r>
            <a:endParaRPr sz="1400">
              <a:solidFill>
                <a:srgbClr val="002060"/>
              </a:solidFill>
              <a:latin typeface="Arial"/>
              <a:ea typeface="Arial"/>
              <a:cs typeface="Arial"/>
              <a:sym typeface="Arial"/>
            </a:endParaRPr>
          </a:p>
          <a:p>
            <a:pPr indent="-177800" lvl="0" marL="177800" rtl="0" algn="l">
              <a:lnSpc>
                <a:spcPct val="90000"/>
              </a:lnSpc>
              <a:spcBef>
                <a:spcPts val="800"/>
              </a:spcBef>
              <a:spcAft>
                <a:spcPts val="0"/>
              </a:spcAft>
              <a:buClr>
                <a:srgbClr val="002060"/>
              </a:buClr>
              <a:buSzPts val="1400"/>
              <a:buNone/>
            </a:pPr>
            <a:r>
              <a:rPr lang="en" sz="1400">
                <a:solidFill>
                  <a:srgbClr val="002060"/>
                </a:solidFill>
                <a:latin typeface="Arial"/>
                <a:ea typeface="Arial"/>
                <a:cs typeface="Arial"/>
                <a:sym typeface="Arial"/>
              </a:rPr>
              <a:t> </a:t>
            </a:r>
            <a:endParaRPr sz="1400">
              <a:solidFill>
                <a:srgbClr val="002060"/>
              </a:solidFill>
              <a:latin typeface="Arial"/>
              <a:ea typeface="Arial"/>
              <a:cs typeface="Arial"/>
              <a:sym typeface="Arial"/>
            </a:endParaRPr>
          </a:p>
        </p:txBody>
      </p:sp>
      <p:sp>
        <p:nvSpPr>
          <p:cNvPr id="463" name="Google Shape;463;p55"/>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Arial Black"/>
              <a:buNone/>
            </a:pPr>
            <a:r>
              <a:rPr lang="en" sz="1100">
                <a:latin typeface="Arial Black"/>
                <a:ea typeface="Arial Black"/>
                <a:cs typeface="Arial Black"/>
                <a:sym typeface="Arial Black"/>
              </a:rPr>
              <a:t>The big questions</a:t>
            </a:r>
            <a:endParaRPr sz="1100">
              <a:latin typeface="Arial Black"/>
              <a:ea typeface="Arial Black"/>
              <a:cs typeface="Arial Black"/>
              <a:sym typeface="Arial Black"/>
            </a:endParaRPr>
          </a:p>
        </p:txBody>
      </p:sp>
      <p:sp>
        <p:nvSpPr>
          <p:cNvPr id="464" name="Google Shape;464;p55"/>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6"/>
          <p:cNvSpPr txBox="1"/>
          <p:nvPr>
            <p:ph type="title"/>
          </p:nvPr>
        </p:nvSpPr>
        <p:spPr>
          <a:xfrm>
            <a:off x="1657350" y="294085"/>
            <a:ext cx="58293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latin typeface="Calibri"/>
                <a:ea typeface="Calibri"/>
                <a:cs typeface="Calibri"/>
                <a:sym typeface="Calibri"/>
              </a:rPr>
              <a:t>Reverse-engineering a cognitive system: Marr-Poggio levels </a:t>
            </a:r>
            <a:endParaRPr sz="1100"/>
          </a:p>
        </p:txBody>
      </p:sp>
      <p:sp>
        <p:nvSpPr>
          <p:cNvPr id="470" name="Google Shape;470;p56"/>
          <p:cNvSpPr txBox="1"/>
          <p:nvPr>
            <p:ph idx="1" type="body"/>
          </p:nvPr>
        </p:nvSpPr>
        <p:spPr>
          <a:xfrm>
            <a:off x="1657350" y="1371600"/>
            <a:ext cx="5829300" cy="3086100"/>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Level 1: Computational theory</a:t>
            </a:r>
            <a:endParaRPr sz="1100"/>
          </a:p>
          <a:p>
            <a:pPr indent="-177800" lvl="1" marL="520700" rtl="0" algn="l">
              <a:lnSpc>
                <a:spcPct val="90000"/>
              </a:lnSpc>
              <a:spcBef>
                <a:spcPts val="400"/>
              </a:spcBef>
              <a:spcAft>
                <a:spcPts val="0"/>
              </a:spcAft>
              <a:buClr>
                <a:schemeClr val="dk1"/>
              </a:buClr>
              <a:buSzPts val="1800"/>
              <a:buChar char="•"/>
            </a:pPr>
            <a:r>
              <a:rPr lang="en" sz="1100"/>
              <a:t>What are the inputs and outputs to the computation, what is its goal, and what is the logic by which it is carried out?</a:t>
            </a:r>
            <a:endParaRPr sz="1100"/>
          </a:p>
          <a:p>
            <a:pPr indent="-171450" lvl="0" marL="177800" rtl="0" algn="l">
              <a:lnSpc>
                <a:spcPct val="90000"/>
              </a:lnSpc>
              <a:spcBef>
                <a:spcPts val="800"/>
              </a:spcBef>
              <a:spcAft>
                <a:spcPts val="0"/>
              </a:spcAft>
              <a:buClr>
                <a:schemeClr val="dk1"/>
              </a:buClr>
              <a:buSzPts val="2100"/>
              <a:buChar char="•"/>
            </a:pPr>
            <a:r>
              <a:rPr lang="en" sz="1100"/>
              <a:t>Level 2: Representation and algorithm</a:t>
            </a:r>
            <a:endParaRPr sz="1100"/>
          </a:p>
          <a:p>
            <a:pPr indent="-177800" lvl="1" marL="520700" rtl="0" algn="l">
              <a:lnSpc>
                <a:spcPct val="90000"/>
              </a:lnSpc>
              <a:spcBef>
                <a:spcPts val="400"/>
              </a:spcBef>
              <a:spcAft>
                <a:spcPts val="0"/>
              </a:spcAft>
              <a:buClr>
                <a:schemeClr val="dk1"/>
              </a:buClr>
              <a:buSzPts val="1800"/>
              <a:buChar char="•"/>
            </a:pPr>
            <a:r>
              <a:rPr lang="en" sz="1100"/>
              <a:t>How is information represented and processed to achieve the computational goal?</a:t>
            </a:r>
            <a:endParaRPr sz="1100"/>
          </a:p>
          <a:p>
            <a:pPr indent="-171450" lvl="0" marL="177800" rtl="0" algn="l">
              <a:lnSpc>
                <a:spcPct val="90000"/>
              </a:lnSpc>
              <a:spcBef>
                <a:spcPts val="800"/>
              </a:spcBef>
              <a:spcAft>
                <a:spcPts val="0"/>
              </a:spcAft>
              <a:buClr>
                <a:schemeClr val="dk1"/>
              </a:buClr>
              <a:buSzPts val="2100"/>
              <a:buChar char="•"/>
            </a:pPr>
            <a:r>
              <a:rPr lang="en" sz="1100"/>
              <a:t>Level 3: Hardware implementation</a:t>
            </a:r>
            <a:endParaRPr sz="1100"/>
          </a:p>
          <a:p>
            <a:pPr indent="-177800" lvl="1" marL="520700" rtl="0" algn="l">
              <a:lnSpc>
                <a:spcPct val="90000"/>
              </a:lnSpc>
              <a:spcBef>
                <a:spcPts val="400"/>
              </a:spcBef>
              <a:spcAft>
                <a:spcPts val="0"/>
              </a:spcAft>
              <a:buClr>
                <a:schemeClr val="dk1"/>
              </a:buClr>
              <a:buSzPts val="1800"/>
              <a:buChar char="•"/>
            </a:pPr>
            <a:r>
              <a:rPr lang="en" sz="1100"/>
              <a:t>How is the computation realized physically? </a:t>
            </a:r>
            <a:endParaRPr sz="1100"/>
          </a:p>
        </p:txBody>
      </p:sp>
      <p:sp>
        <p:nvSpPr>
          <p:cNvPr id="471" name="Google Shape;471;p56"/>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Marr’s 3 levels applied to cognition</a:t>
            </a:r>
            <a:endParaRPr sz="1100"/>
          </a:p>
        </p:txBody>
      </p:sp>
      <p:sp>
        <p:nvSpPr>
          <p:cNvPr id="477" name="Google Shape;477;p5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Computational:</a:t>
            </a:r>
            <a:br>
              <a:rPr lang="en" sz="1100"/>
            </a:br>
            <a:r>
              <a:rPr lang="en" sz="1100"/>
              <a:t>What is the problem that cognition has to solve? What is the logic?</a:t>
            </a:r>
            <a:br>
              <a:rPr lang="en" sz="1100"/>
            </a:br>
            <a:endParaRPr sz="1100"/>
          </a:p>
          <a:p>
            <a:pPr indent="-171450" lvl="0" marL="177800" rtl="0" algn="l">
              <a:lnSpc>
                <a:spcPct val="90000"/>
              </a:lnSpc>
              <a:spcBef>
                <a:spcPts val="800"/>
              </a:spcBef>
              <a:spcAft>
                <a:spcPts val="0"/>
              </a:spcAft>
              <a:buClr>
                <a:schemeClr val="dk1"/>
              </a:buClr>
              <a:buSzPts val="2100"/>
              <a:buChar char="•"/>
            </a:pPr>
            <a:r>
              <a:rPr lang="en" sz="1100"/>
              <a:t>Algorithmic:</a:t>
            </a:r>
            <a:br>
              <a:rPr lang="en" sz="1100"/>
            </a:br>
            <a:r>
              <a:rPr lang="en" sz="1100"/>
              <a:t>What algorithms are used to approach the problem?</a:t>
            </a:r>
            <a:br>
              <a:rPr lang="en" sz="1100"/>
            </a:br>
            <a:endParaRPr sz="1100"/>
          </a:p>
          <a:p>
            <a:pPr indent="-171450" lvl="0" marL="177800" rtl="0" algn="l">
              <a:lnSpc>
                <a:spcPct val="90000"/>
              </a:lnSpc>
              <a:spcBef>
                <a:spcPts val="800"/>
              </a:spcBef>
              <a:spcAft>
                <a:spcPts val="0"/>
              </a:spcAft>
              <a:buClr>
                <a:schemeClr val="dk1"/>
              </a:buClr>
              <a:buSzPts val="2100"/>
              <a:buChar char="•"/>
            </a:pPr>
            <a:r>
              <a:rPr lang="en" sz="1100"/>
              <a:t>Implementational:</a:t>
            </a:r>
            <a:br>
              <a:rPr lang="en" sz="1100"/>
            </a:br>
            <a:r>
              <a:rPr lang="en" sz="1100"/>
              <a:t>How is the algorithm implemented in the brain?</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Let’s go back to the problem of rat navigation </a:t>
            </a:r>
            <a:endParaRPr sz="1100"/>
          </a:p>
        </p:txBody>
      </p:sp>
      <p:sp>
        <p:nvSpPr>
          <p:cNvPr id="484" name="Google Shape;484;p5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70000"/>
              </a:lnSpc>
              <a:spcBef>
                <a:spcPts val="0"/>
              </a:spcBef>
              <a:spcAft>
                <a:spcPts val="0"/>
              </a:spcAft>
              <a:buClr>
                <a:schemeClr val="dk1"/>
              </a:buClr>
              <a:buSzPts val="1900"/>
              <a:buChar char="•"/>
            </a:pPr>
            <a:r>
              <a:rPr lang="en" sz="1900"/>
              <a:t>Computational:</a:t>
            </a:r>
            <a:br>
              <a:rPr lang="en" sz="1900"/>
            </a:br>
            <a:r>
              <a:rPr lang="en" sz="1900"/>
              <a:t>What is the problem that cognition has to solve? What is the logic?</a:t>
            </a:r>
            <a:endParaRPr sz="1100"/>
          </a:p>
          <a:p>
            <a:pPr indent="-184150" lvl="1" marL="520700" rtl="0" algn="l">
              <a:lnSpc>
                <a:spcPct val="70000"/>
              </a:lnSpc>
              <a:spcBef>
                <a:spcPts val="400"/>
              </a:spcBef>
              <a:spcAft>
                <a:spcPts val="0"/>
              </a:spcAft>
              <a:buClr>
                <a:schemeClr val="accent1"/>
              </a:buClr>
              <a:buSzPts val="1700"/>
              <a:buChar char="•"/>
            </a:pPr>
            <a:r>
              <a:rPr lang="en" sz="1700">
                <a:solidFill>
                  <a:schemeClr val="accent1"/>
                </a:solidFill>
              </a:rPr>
              <a:t>How do we know where we are in the physical space? And when we move around, how do we keep track of our position? </a:t>
            </a:r>
            <a:endParaRPr sz="1100"/>
          </a:p>
          <a:p>
            <a:pPr indent="-184150" lvl="1" marL="520700" rtl="0" algn="l">
              <a:lnSpc>
                <a:spcPct val="70000"/>
              </a:lnSpc>
              <a:spcBef>
                <a:spcPts val="400"/>
              </a:spcBef>
              <a:spcAft>
                <a:spcPts val="0"/>
              </a:spcAft>
              <a:buClr>
                <a:schemeClr val="accent1"/>
              </a:buClr>
              <a:buSzPts val="1700"/>
              <a:buChar char="•"/>
            </a:pPr>
            <a:r>
              <a:rPr lang="en" sz="1700">
                <a:solidFill>
                  <a:schemeClr val="accent1"/>
                </a:solidFill>
              </a:rPr>
              <a:t>Logic 1: Use experience to keep track of all the spaces explored in the lifetime </a:t>
            </a:r>
            <a:endParaRPr sz="1100"/>
          </a:p>
          <a:p>
            <a:pPr indent="-184150" lvl="1" marL="520700" rtl="0" algn="l">
              <a:lnSpc>
                <a:spcPct val="70000"/>
              </a:lnSpc>
              <a:spcBef>
                <a:spcPts val="400"/>
              </a:spcBef>
              <a:spcAft>
                <a:spcPts val="0"/>
              </a:spcAft>
              <a:buClr>
                <a:schemeClr val="accent1"/>
              </a:buClr>
              <a:buSzPts val="1700"/>
              <a:buChar char="•"/>
            </a:pPr>
            <a:r>
              <a:rPr lang="en" sz="1700">
                <a:solidFill>
                  <a:schemeClr val="accent1"/>
                </a:solidFill>
              </a:rPr>
              <a:t>Logic 2: Build a cognitive map of the spatial world</a:t>
            </a:r>
            <a:br>
              <a:rPr lang="en" sz="1700">
                <a:solidFill>
                  <a:schemeClr val="accent1"/>
                </a:solidFill>
              </a:rPr>
            </a:br>
            <a:br>
              <a:rPr lang="en" sz="1700">
                <a:solidFill>
                  <a:schemeClr val="accent1"/>
                </a:solidFill>
              </a:rPr>
            </a:br>
            <a:endParaRPr sz="1700">
              <a:solidFill>
                <a:schemeClr val="accent1"/>
              </a:solidFill>
            </a:endParaRPr>
          </a:p>
          <a:p>
            <a:pPr indent="-171450" lvl="0" marL="177800" rtl="0" algn="l">
              <a:lnSpc>
                <a:spcPct val="70000"/>
              </a:lnSpc>
              <a:spcBef>
                <a:spcPts val="800"/>
              </a:spcBef>
              <a:spcAft>
                <a:spcPts val="0"/>
              </a:spcAft>
              <a:buClr>
                <a:schemeClr val="dk1"/>
              </a:buClr>
              <a:buSzPts val="1900"/>
              <a:buChar char="•"/>
            </a:pPr>
            <a:r>
              <a:rPr lang="en" sz="1900"/>
              <a:t>Algorithmic:</a:t>
            </a:r>
            <a:br>
              <a:rPr lang="en" sz="1900"/>
            </a:br>
            <a:r>
              <a:rPr lang="en" sz="1900"/>
              <a:t>What algorithms are used to approach the problem?</a:t>
            </a:r>
            <a:br>
              <a:rPr lang="en" sz="1900"/>
            </a:br>
            <a:endParaRPr sz="1900"/>
          </a:p>
          <a:p>
            <a:pPr indent="-171450" lvl="0" marL="177800" rtl="0" algn="l">
              <a:lnSpc>
                <a:spcPct val="70000"/>
              </a:lnSpc>
              <a:spcBef>
                <a:spcPts val="800"/>
              </a:spcBef>
              <a:spcAft>
                <a:spcPts val="0"/>
              </a:spcAft>
              <a:buClr>
                <a:schemeClr val="dk1"/>
              </a:buClr>
              <a:buSzPts val="1900"/>
              <a:buChar char="•"/>
            </a:pPr>
            <a:r>
              <a:rPr lang="en" sz="1900"/>
              <a:t>Implementational:</a:t>
            </a:r>
            <a:br>
              <a:rPr lang="en" sz="1900"/>
            </a:br>
            <a:r>
              <a:rPr lang="en" sz="1900"/>
              <a:t>How is the algorithm implemented in the brain?</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Let’s go back to the problem of rat navigation </a:t>
            </a:r>
            <a:endParaRPr sz="1100"/>
          </a:p>
        </p:txBody>
      </p:sp>
      <p:sp>
        <p:nvSpPr>
          <p:cNvPr id="491" name="Google Shape;491;p5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chemeClr val="dk1"/>
              </a:buClr>
              <a:buSzPts val="1800"/>
              <a:buChar char="•"/>
            </a:pPr>
            <a:r>
              <a:rPr lang="en" sz="1800"/>
              <a:t>Computational:</a:t>
            </a:r>
            <a:br>
              <a:rPr lang="en" sz="1800"/>
            </a:br>
            <a:r>
              <a:rPr lang="en" sz="1800"/>
              <a:t>What is the problem that cognition has to solve? What is the logic?</a:t>
            </a:r>
            <a:endParaRPr sz="1100"/>
          </a:p>
          <a:p>
            <a:pPr indent="-171450" lvl="1" marL="520700" rtl="0" algn="l">
              <a:lnSpc>
                <a:spcPct val="70000"/>
              </a:lnSpc>
              <a:spcBef>
                <a:spcPts val="400"/>
              </a:spcBef>
              <a:spcAft>
                <a:spcPts val="0"/>
              </a:spcAft>
              <a:buClr>
                <a:schemeClr val="accent1"/>
              </a:buClr>
              <a:buSzPts val="1500"/>
              <a:buChar char="•"/>
            </a:pPr>
            <a:r>
              <a:rPr lang="en" sz="1500">
                <a:solidFill>
                  <a:schemeClr val="accent1"/>
                </a:solidFill>
              </a:rPr>
              <a:t>How do we know where we are in the physical space? And when we move around, how do we keep track of our position? </a:t>
            </a:r>
            <a:endParaRPr sz="1100"/>
          </a:p>
          <a:p>
            <a:pPr indent="-171450" lvl="1" marL="520700" rtl="0" algn="l">
              <a:lnSpc>
                <a:spcPct val="70000"/>
              </a:lnSpc>
              <a:spcBef>
                <a:spcPts val="400"/>
              </a:spcBef>
              <a:spcAft>
                <a:spcPts val="0"/>
              </a:spcAft>
              <a:buClr>
                <a:schemeClr val="accent1"/>
              </a:buClr>
              <a:buSzPts val="1500"/>
              <a:buChar char="•"/>
            </a:pPr>
            <a:r>
              <a:rPr lang="en" sz="1500">
                <a:solidFill>
                  <a:schemeClr val="accent1"/>
                </a:solidFill>
              </a:rPr>
              <a:t>Logic 1: Use experience to keep track of all the spaces explored in the lifetime </a:t>
            </a:r>
            <a:endParaRPr sz="1100"/>
          </a:p>
          <a:p>
            <a:pPr indent="-171450" lvl="1" marL="520700" rtl="0" algn="l">
              <a:lnSpc>
                <a:spcPct val="70000"/>
              </a:lnSpc>
              <a:spcBef>
                <a:spcPts val="400"/>
              </a:spcBef>
              <a:spcAft>
                <a:spcPts val="0"/>
              </a:spcAft>
              <a:buClr>
                <a:schemeClr val="accent1"/>
              </a:buClr>
              <a:buSzPts val="1500"/>
              <a:buChar char="•"/>
            </a:pPr>
            <a:r>
              <a:rPr lang="en" sz="1500">
                <a:solidFill>
                  <a:schemeClr val="accent1"/>
                </a:solidFill>
              </a:rPr>
              <a:t>Logic 2: Build a cognitive Euclidean map of the spatial world so that one can form new paths</a:t>
            </a:r>
            <a:br>
              <a:rPr lang="en" sz="1500">
                <a:solidFill>
                  <a:schemeClr val="accent1"/>
                </a:solidFill>
              </a:rPr>
            </a:br>
            <a:br>
              <a:rPr lang="en" sz="1500">
                <a:solidFill>
                  <a:schemeClr val="accent1"/>
                </a:solidFill>
              </a:rPr>
            </a:br>
            <a:endParaRPr sz="1500">
              <a:solidFill>
                <a:schemeClr val="accent1"/>
              </a:solidFill>
            </a:endParaRPr>
          </a:p>
          <a:p>
            <a:pPr indent="-177800" lvl="0" marL="177800" rtl="0" algn="l">
              <a:lnSpc>
                <a:spcPct val="70000"/>
              </a:lnSpc>
              <a:spcBef>
                <a:spcPts val="800"/>
              </a:spcBef>
              <a:spcAft>
                <a:spcPts val="0"/>
              </a:spcAft>
              <a:buClr>
                <a:schemeClr val="dk1"/>
              </a:buClr>
              <a:buSzPts val="1800"/>
              <a:buChar char="•"/>
            </a:pPr>
            <a:r>
              <a:rPr lang="en" sz="1800"/>
              <a:t>Algorithmic:</a:t>
            </a:r>
            <a:br>
              <a:rPr lang="en" sz="1800"/>
            </a:br>
            <a:r>
              <a:rPr lang="en" sz="1800"/>
              <a:t>What representation and algorithms are used to approach the problem?</a:t>
            </a:r>
            <a:endParaRPr sz="1100"/>
          </a:p>
          <a:p>
            <a:pPr indent="-171450" lvl="1" marL="520700" rtl="0" algn="l">
              <a:lnSpc>
                <a:spcPct val="70000"/>
              </a:lnSpc>
              <a:spcBef>
                <a:spcPts val="400"/>
              </a:spcBef>
              <a:spcAft>
                <a:spcPts val="0"/>
              </a:spcAft>
              <a:buClr>
                <a:schemeClr val="accent1"/>
              </a:buClr>
              <a:buSzPts val="1500"/>
              <a:buChar char="•"/>
            </a:pPr>
            <a:r>
              <a:rPr lang="en" sz="1500">
                <a:solidFill>
                  <a:schemeClr val="accent1"/>
                </a:solidFill>
              </a:rPr>
              <a:t>Deep learning architecture that learns associations using travelled paths </a:t>
            </a:r>
            <a:endParaRPr sz="1100"/>
          </a:p>
          <a:p>
            <a:pPr indent="-171450" lvl="1" marL="520700" rtl="0" algn="l">
              <a:lnSpc>
                <a:spcPct val="70000"/>
              </a:lnSpc>
              <a:spcBef>
                <a:spcPts val="400"/>
              </a:spcBef>
              <a:spcAft>
                <a:spcPts val="0"/>
              </a:spcAft>
              <a:buClr>
                <a:schemeClr val="accent1"/>
              </a:buClr>
              <a:buSzPts val="1500"/>
              <a:buChar char="•"/>
            </a:pPr>
            <a:r>
              <a:rPr lang="en" sz="1500">
                <a:solidFill>
                  <a:schemeClr val="accent1"/>
                </a:solidFill>
              </a:rPr>
              <a:t>Euclidean map with grids and Euclidean geometry </a:t>
            </a:r>
            <a:br>
              <a:rPr lang="en" sz="1500"/>
            </a:br>
            <a:endParaRPr sz="1500"/>
          </a:p>
          <a:p>
            <a:pPr indent="-177800" lvl="0" marL="177800" rtl="0" algn="l">
              <a:lnSpc>
                <a:spcPct val="70000"/>
              </a:lnSpc>
              <a:spcBef>
                <a:spcPts val="800"/>
              </a:spcBef>
              <a:spcAft>
                <a:spcPts val="0"/>
              </a:spcAft>
              <a:buClr>
                <a:schemeClr val="dk1"/>
              </a:buClr>
              <a:buSzPts val="1800"/>
              <a:buChar char="•"/>
            </a:pPr>
            <a:r>
              <a:rPr lang="en" sz="1800"/>
              <a:t>Implementational:</a:t>
            </a:r>
            <a:br>
              <a:rPr lang="en" sz="1800"/>
            </a:br>
            <a:r>
              <a:rPr lang="en" sz="1800"/>
              <a:t>How is the algorithm implemented in the brain?</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Let’s go back to the problem of rat navigation </a:t>
            </a:r>
            <a:endParaRPr sz="1100"/>
          </a:p>
        </p:txBody>
      </p:sp>
      <p:sp>
        <p:nvSpPr>
          <p:cNvPr id="498" name="Google Shape;498;p60"/>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chemeClr val="dk1"/>
              </a:buClr>
              <a:buSzPts val="1600"/>
              <a:buChar char="•"/>
            </a:pPr>
            <a:r>
              <a:rPr lang="en" sz="1600"/>
              <a:t>Computational:</a:t>
            </a:r>
            <a:br>
              <a:rPr lang="en" sz="1600"/>
            </a:br>
            <a:r>
              <a:rPr lang="en" sz="1600"/>
              <a:t>What is the problem that cognition has to solve? What is the logic?</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How do we know where we are in the physical space? And when we move around, how do we keep track of our position?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Logic 1: Use experience to keep track of all the spaces explored in the lifetime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Logic 2: Build a cognitive Euclidean map of the spatial world so that one form new paths</a:t>
            </a:r>
            <a:br>
              <a:rPr lang="en" sz="1400">
                <a:solidFill>
                  <a:schemeClr val="accent1"/>
                </a:solidFill>
              </a:rPr>
            </a:br>
            <a:br>
              <a:rPr lang="en" sz="1400">
                <a:solidFill>
                  <a:schemeClr val="accent1"/>
                </a:solidFill>
              </a:rPr>
            </a:br>
            <a:endParaRPr sz="1400">
              <a:solidFill>
                <a:schemeClr val="accent1"/>
              </a:solidFill>
            </a:endParaRPr>
          </a:p>
          <a:p>
            <a:pPr indent="-177800" lvl="0" marL="177800" rtl="0" algn="l">
              <a:lnSpc>
                <a:spcPct val="70000"/>
              </a:lnSpc>
              <a:spcBef>
                <a:spcPts val="800"/>
              </a:spcBef>
              <a:spcAft>
                <a:spcPts val="0"/>
              </a:spcAft>
              <a:buClr>
                <a:schemeClr val="dk1"/>
              </a:buClr>
              <a:buSzPts val="1600"/>
              <a:buChar char="•"/>
            </a:pPr>
            <a:r>
              <a:rPr lang="en" sz="1600"/>
              <a:t>Algorithmic:</a:t>
            </a:r>
            <a:br>
              <a:rPr lang="en" sz="1600"/>
            </a:br>
            <a:r>
              <a:rPr lang="en" sz="1600"/>
              <a:t>What representation and algorithms are used to approach the problem?</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Deep learning architecture that learns associations based on travelled paths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Euclidean map with grids and Euclidean geometry </a:t>
            </a:r>
            <a:br>
              <a:rPr lang="en" sz="1400"/>
            </a:br>
            <a:endParaRPr sz="1400"/>
          </a:p>
          <a:p>
            <a:pPr indent="-177800" lvl="0" marL="177800" rtl="0" algn="l">
              <a:lnSpc>
                <a:spcPct val="70000"/>
              </a:lnSpc>
              <a:spcBef>
                <a:spcPts val="800"/>
              </a:spcBef>
              <a:spcAft>
                <a:spcPts val="0"/>
              </a:spcAft>
              <a:buClr>
                <a:schemeClr val="dk1"/>
              </a:buClr>
              <a:buSzPts val="1600"/>
              <a:buChar char="•"/>
            </a:pPr>
            <a:r>
              <a:rPr lang="en" sz="1600"/>
              <a:t>Implementational:</a:t>
            </a:r>
            <a:br>
              <a:rPr lang="en" sz="1600"/>
            </a:br>
            <a:r>
              <a:rPr lang="en" sz="1600"/>
              <a:t>How is the algorithm implemented in the brain?</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Let’s see what neuroscience has to tell us </a:t>
            </a:r>
            <a:endParaRPr sz="140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Neuroscience!!</a:t>
            </a:r>
            <a:endParaRPr sz="1100"/>
          </a:p>
        </p:txBody>
      </p:sp>
      <p:sp>
        <p:nvSpPr>
          <p:cNvPr id="505" name="Google Shape;505;p61"/>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What is inside the brain? Neurons and synapses </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What is a neuron?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p:txBody>
      </p:sp>
      <p:pic>
        <p:nvPicPr>
          <p:cNvPr descr="elated image" id="506" name="Google Shape;506;p61"/>
          <p:cNvPicPr preferRelativeResize="0"/>
          <p:nvPr/>
        </p:nvPicPr>
        <p:blipFill rotWithShape="1">
          <a:blip r:embed="rId3">
            <a:alphaModFix/>
          </a:blip>
          <a:srcRect b="0" l="0" r="0" t="0"/>
          <a:stretch/>
        </p:blipFill>
        <p:spPr>
          <a:xfrm>
            <a:off x="3011557" y="2594113"/>
            <a:ext cx="4030717" cy="18188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Modularity of functions in the brain</a:t>
            </a:r>
            <a:endParaRPr sz="1100"/>
          </a:p>
        </p:txBody>
      </p:sp>
      <p:sp>
        <p:nvSpPr>
          <p:cNvPr id="513" name="Google Shape;513;p6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Different areas of the brain is loosely related to different functions and sensations. E.g. Homonculus man represents tactile sensation map</a:t>
            </a:r>
            <a:endParaRPr sz="1100"/>
          </a:p>
          <a:p>
            <a:pPr indent="-38100" lvl="0" marL="177800" rtl="0" algn="l">
              <a:lnSpc>
                <a:spcPct val="90000"/>
              </a:lnSpc>
              <a:spcBef>
                <a:spcPts val="800"/>
              </a:spcBef>
              <a:spcAft>
                <a:spcPts val="0"/>
              </a:spcAft>
              <a:buClr>
                <a:schemeClr val="dk1"/>
              </a:buClr>
              <a:buSzPts val="2100"/>
              <a:buNone/>
            </a:pPr>
            <a:r>
              <a:t/>
            </a:r>
            <a:endParaRPr sz="1100"/>
          </a:p>
        </p:txBody>
      </p:sp>
      <p:pic>
        <p:nvPicPr>
          <p:cNvPr descr="mage result for homunculus" id="514" name="Google Shape;514;p62"/>
          <p:cNvPicPr preferRelativeResize="0"/>
          <p:nvPr/>
        </p:nvPicPr>
        <p:blipFill rotWithShape="1">
          <a:blip r:embed="rId3">
            <a:alphaModFix/>
          </a:blip>
          <a:srcRect b="0" l="0" r="0" t="0"/>
          <a:stretch/>
        </p:blipFill>
        <p:spPr>
          <a:xfrm>
            <a:off x="2176669" y="1987825"/>
            <a:ext cx="3896139" cy="295240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Modularity of functions in the brain</a:t>
            </a:r>
            <a:endParaRPr sz="1100"/>
          </a:p>
        </p:txBody>
      </p:sp>
      <p:sp>
        <p:nvSpPr>
          <p:cNvPr id="521" name="Google Shape;521;p6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We can categorize according to functions</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Mostly mapped by studying patients with lesions in their brain </a:t>
            </a:r>
            <a:endParaRPr sz="1100"/>
          </a:p>
        </p:txBody>
      </p:sp>
      <p:pic>
        <p:nvPicPr>
          <p:cNvPr descr="elated image" id="522" name="Google Shape;522;p63"/>
          <p:cNvPicPr preferRelativeResize="0"/>
          <p:nvPr/>
        </p:nvPicPr>
        <p:blipFill rotWithShape="1">
          <a:blip r:embed="rId3">
            <a:alphaModFix/>
          </a:blip>
          <a:srcRect b="0" l="0" r="0" t="0"/>
          <a:stretch/>
        </p:blipFill>
        <p:spPr>
          <a:xfrm>
            <a:off x="2673626" y="2544417"/>
            <a:ext cx="2614613" cy="2321719"/>
          </a:xfrm>
          <a:prstGeom prst="rect">
            <a:avLst/>
          </a:prstGeom>
          <a:noFill/>
          <a:ln>
            <a:noFill/>
          </a:ln>
        </p:spPr>
      </p:pic>
      <p:sp>
        <p:nvSpPr>
          <p:cNvPr id="523" name="Google Shape;523;p63"/>
          <p:cNvSpPr/>
          <p:nvPr/>
        </p:nvSpPr>
        <p:spPr>
          <a:xfrm>
            <a:off x="6538206" y="3566776"/>
            <a:ext cx="908086"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Visual area</a:t>
            </a:r>
            <a:endParaRPr sz="1400">
              <a:solidFill>
                <a:schemeClr val="dk1"/>
              </a:solidFill>
              <a:latin typeface="Calibri"/>
              <a:ea typeface="Calibri"/>
              <a:cs typeface="Calibri"/>
              <a:sym typeface="Calibri"/>
            </a:endParaRPr>
          </a:p>
        </p:txBody>
      </p:sp>
      <p:cxnSp>
        <p:nvCxnSpPr>
          <p:cNvPr id="524" name="Google Shape;524;p63"/>
          <p:cNvCxnSpPr>
            <a:stCxn id="523" idx="1"/>
          </p:cNvCxnSpPr>
          <p:nvPr/>
        </p:nvCxnSpPr>
        <p:spPr>
          <a:xfrm rot="10800000">
            <a:off x="5078706" y="3705276"/>
            <a:ext cx="1459500" cy="0"/>
          </a:xfrm>
          <a:prstGeom prst="straightConnector1">
            <a:avLst/>
          </a:prstGeom>
          <a:noFill/>
          <a:ln cap="flat" cmpd="sng" w="38100">
            <a:solidFill>
              <a:schemeClr val="dk1"/>
            </a:solidFill>
            <a:prstDash val="solid"/>
            <a:miter lim="800000"/>
            <a:headEnd len="sm" w="sm"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628650" y="273844"/>
            <a:ext cx="7886700" cy="363877"/>
          </a:xfrm>
          <a:prstGeom prst="rect">
            <a:avLst/>
          </a:prstGeom>
          <a:noFill/>
          <a:ln>
            <a:noFill/>
          </a:ln>
        </p:spPr>
        <p:txBody>
          <a:bodyPr anchorCtr="0" anchor="ctr" bIns="34275" lIns="68575" spcFirstLastPara="1" rIns="68575" wrap="square" tIns="34275">
            <a:noAutofit/>
          </a:bodyPr>
          <a:lstStyle/>
          <a:p>
            <a:pPr indent="0" lvl="1" marL="342900" rtl="0" algn="l">
              <a:spcBef>
                <a:spcPts val="0"/>
              </a:spcBef>
              <a:spcAft>
                <a:spcPts val="0"/>
              </a:spcAft>
              <a:buSzPts val="2100"/>
              <a:buNone/>
            </a:pPr>
            <a:r>
              <a:rPr lang="en" sz="2100"/>
              <a:t>                            Receptive Field</a:t>
            </a:r>
            <a:endParaRPr sz="2100"/>
          </a:p>
        </p:txBody>
      </p:sp>
      <p:sp>
        <p:nvSpPr>
          <p:cNvPr id="531" name="Google Shape;531;p6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63500" lvl="1" marL="520700" rtl="0" algn="l">
              <a:lnSpc>
                <a:spcPct val="90000"/>
              </a:lnSpc>
              <a:spcBef>
                <a:spcPts val="0"/>
              </a:spcBef>
              <a:spcAft>
                <a:spcPts val="0"/>
              </a:spcAft>
              <a:buClr>
                <a:schemeClr val="dk1"/>
              </a:buClr>
              <a:buSzPts val="1800"/>
              <a:buNone/>
            </a:pPr>
            <a:r>
              <a:t/>
            </a:r>
            <a:endParaRPr sz="1100"/>
          </a:p>
          <a:p>
            <a:pPr indent="-63500" lvl="1" marL="520700" rtl="0" algn="l">
              <a:lnSpc>
                <a:spcPct val="90000"/>
              </a:lnSpc>
              <a:spcBef>
                <a:spcPts val="400"/>
              </a:spcBef>
              <a:spcAft>
                <a:spcPts val="0"/>
              </a:spcAft>
              <a:buClr>
                <a:schemeClr val="dk1"/>
              </a:buClr>
              <a:buSzPts val="1800"/>
              <a:buNone/>
            </a:pPr>
            <a:r>
              <a:t/>
            </a:r>
            <a:endParaRPr sz="1100"/>
          </a:p>
          <a:p>
            <a:pPr indent="0" lvl="0" marL="0" rtl="0" algn="l">
              <a:lnSpc>
                <a:spcPct val="90000"/>
              </a:lnSpc>
              <a:spcBef>
                <a:spcPts val="800"/>
              </a:spcBef>
              <a:spcAft>
                <a:spcPts val="0"/>
              </a:spcAft>
              <a:buClr>
                <a:schemeClr val="dk1"/>
              </a:buClr>
              <a:buSzPts val="2100"/>
              <a:buNone/>
            </a:pPr>
            <a:r>
              <a:t/>
            </a:r>
            <a:endParaRPr sz="1100"/>
          </a:p>
        </p:txBody>
      </p:sp>
      <p:pic>
        <p:nvPicPr>
          <p:cNvPr descr="Image result for visual receptive field" id="532" name="Google Shape;532;p64"/>
          <p:cNvPicPr preferRelativeResize="0"/>
          <p:nvPr/>
        </p:nvPicPr>
        <p:blipFill rotWithShape="1">
          <a:blip r:embed="rId3">
            <a:alphaModFix/>
          </a:blip>
          <a:srcRect b="0" l="0" r="0" t="0"/>
          <a:stretch/>
        </p:blipFill>
        <p:spPr>
          <a:xfrm>
            <a:off x="4941592" y="1268016"/>
            <a:ext cx="3650356" cy="1337317"/>
          </a:xfrm>
          <a:prstGeom prst="rect">
            <a:avLst/>
          </a:prstGeom>
          <a:noFill/>
          <a:ln>
            <a:noFill/>
          </a:ln>
        </p:spPr>
      </p:pic>
      <p:pic>
        <p:nvPicPr>
          <p:cNvPr descr="Image result for visual receptive field" id="533" name="Google Shape;533;p64"/>
          <p:cNvPicPr preferRelativeResize="0"/>
          <p:nvPr/>
        </p:nvPicPr>
        <p:blipFill rotWithShape="1">
          <a:blip r:embed="rId4">
            <a:alphaModFix/>
          </a:blip>
          <a:srcRect b="0" l="0" r="0" t="0"/>
          <a:stretch/>
        </p:blipFill>
        <p:spPr>
          <a:xfrm>
            <a:off x="628650" y="1096397"/>
            <a:ext cx="3486150" cy="1628776"/>
          </a:xfrm>
          <a:prstGeom prst="rect">
            <a:avLst/>
          </a:prstGeom>
          <a:noFill/>
          <a:ln>
            <a:noFill/>
          </a:ln>
        </p:spPr>
      </p:pic>
      <p:pic>
        <p:nvPicPr>
          <p:cNvPr descr="Image result for retinotopic map of v1" id="534" name="Google Shape;534;p64"/>
          <p:cNvPicPr preferRelativeResize="0"/>
          <p:nvPr/>
        </p:nvPicPr>
        <p:blipFill rotWithShape="1">
          <a:blip r:embed="rId5">
            <a:alphaModFix/>
          </a:blip>
          <a:srcRect b="0" l="0" r="0" t="0"/>
          <a:stretch/>
        </p:blipFill>
        <p:spPr>
          <a:xfrm rot="10800000">
            <a:off x="5124086" y="3079021"/>
            <a:ext cx="3018061" cy="1654904"/>
          </a:xfrm>
          <a:prstGeom prst="rect">
            <a:avLst/>
          </a:prstGeom>
          <a:noFill/>
          <a:ln>
            <a:noFill/>
          </a:ln>
        </p:spPr>
      </p:pic>
      <p:pic>
        <p:nvPicPr>
          <p:cNvPr descr="Image result for retinotopic map of v1" id="535" name="Google Shape;535;p64"/>
          <p:cNvPicPr preferRelativeResize="0"/>
          <p:nvPr/>
        </p:nvPicPr>
        <p:blipFill rotWithShape="1">
          <a:blip r:embed="rId5">
            <a:alphaModFix/>
          </a:blip>
          <a:srcRect b="6115" l="35183" r="46184" t="79992"/>
          <a:stretch/>
        </p:blipFill>
        <p:spPr>
          <a:xfrm>
            <a:off x="6526739" y="3148117"/>
            <a:ext cx="562357" cy="229886"/>
          </a:xfrm>
          <a:prstGeom prst="rect">
            <a:avLst/>
          </a:prstGeom>
          <a:noFill/>
          <a:ln>
            <a:noFill/>
          </a:ln>
        </p:spPr>
      </p:pic>
      <p:sp>
        <p:nvSpPr>
          <p:cNvPr id="536" name="Google Shape;536;p64"/>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Hubel and Wiesel, 1962</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1143000" y="-5715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400"/>
              <a:buFont typeface="Arial Black"/>
              <a:buNone/>
            </a:pPr>
            <a:r>
              <a:rPr lang="en" sz="1400">
                <a:latin typeface="Arial Black"/>
                <a:ea typeface="Arial Black"/>
                <a:cs typeface="Arial Black"/>
                <a:sym typeface="Arial Black"/>
              </a:rPr>
              <a:t>Let’s learn to play Atari!</a:t>
            </a:r>
            <a:endParaRPr sz="1400">
              <a:latin typeface="Arial Black"/>
              <a:ea typeface="Arial Black"/>
              <a:cs typeface="Arial Black"/>
              <a:sym typeface="Arial Black"/>
            </a:endParaRPr>
          </a:p>
        </p:txBody>
      </p:sp>
      <p:sp>
        <p:nvSpPr>
          <p:cNvPr id="160" name="Google Shape;160;p29"/>
          <p:cNvSpPr txBox="1"/>
          <p:nvPr>
            <p:ph idx="1" type="body"/>
          </p:nvPr>
        </p:nvSpPr>
        <p:spPr>
          <a:xfrm>
            <a:off x="1428750" y="228600"/>
            <a:ext cx="6286500" cy="3086100"/>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2100"/>
              <a:buNone/>
            </a:pPr>
            <a:r>
              <a:t/>
            </a:r>
            <a:endParaRPr sz="1100">
              <a:solidFill>
                <a:srgbClr val="000000"/>
              </a:solidFill>
              <a:latin typeface="Arial"/>
              <a:ea typeface="Arial"/>
              <a:cs typeface="Arial"/>
              <a:sym typeface="Arial"/>
            </a:endParaRPr>
          </a:p>
          <a:p>
            <a:pPr indent="-177800" lvl="0" marL="177800" rtl="0" algn="l">
              <a:lnSpc>
                <a:spcPct val="90000"/>
              </a:lnSpc>
              <a:spcBef>
                <a:spcPts val="800"/>
              </a:spcBef>
              <a:spcAft>
                <a:spcPts val="0"/>
              </a:spcAft>
              <a:buClr>
                <a:srgbClr val="000000"/>
              </a:buClr>
              <a:buSzPts val="2100"/>
              <a:buNone/>
            </a:pPr>
            <a:r>
              <a:rPr lang="en" sz="1100">
                <a:solidFill>
                  <a:srgbClr val="000000"/>
                </a:solidFill>
                <a:latin typeface="Arial"/>
                <a:ea typeface="Arial"/>
                <a:cs typeface="Arial"/>
                <a:sym typeface="Arial"/>
              </a:rPr>
              <a:t>And compare ourselves against Deep RL.  </a:t>
            </a:r>
            <a:endParaRPr sz="1100"/>
          </a:p>
          <a:p>
            <a:pPr indent="-177800" lvl="0" marL="177800" rtl="0" algn="l">
              <a:lnSpc>
                <a:spcPct val="90000"/>
              </a:lnSpc>
              <a:spcBef>
                <a:spcPts val="800"/>
              </a:spcBef>
              <a:spcAft>
                <a:spcPts val="0"/>
              </a:spcAft>
              <a:buClr>
                <a:srgbClr val="000000"/>
              </a:buClr>
              <a:buSzPts val="2100"/>
              <a:buNone/>
            </a:pPr>
            <a:r>
              <a:rPr lang="en" sz="1100">
                <a:solidFill>
                  <a:srgbClr val="000000"/>
                </a:solidFill>
                <a:latin typeface="Arial"/>
                <a:ea typeface="Arial"/>
                <a:cs typeface="Arial"/>
                <a:sym typeface="Arial"/>
              </a:rPr>
              <a:t>Frostbite: </a:t>
            </a:r>
            <a:r>
              <a:rPr lang="en" sz="1100" u="sng">
                <a:solidFill>
                  <a:schemeClr val="hlink"/>
                </a:solidFill>
                <a:latin typeface="Arial"/>
                <a:ea typeface="Arial"/>
                <a:cs typeface="Arial"/>
                <a:sym typeface="Arial"/>
                <a:hlinkClick r:id="rId3"/>
              </a:rPr>
              <a:t>http://www.virtualatari.org/soft.php?soft=Frostbite</a:t>
            </a:r>
            <a:endParaRPr sz="1100">
              <a:solidFill>
                <a:srgbClr val="000000"/>
              </a:solidFill>
              <a:latin typeface="Arial"/>
              <a:ea typeface="Arial"/>
              <a:cs typeface="Arial"/>
              <a:sym typeface="Arial"/>
            </a:endParaRPr>
          </a:p>
          <a:p>
            <a:pPr indent="-177800" lvl="0" marL="177800" rtl="0" algn="l">
              <a:lnSpc>
                <a:spcPct val="90000"/>
              </a:lnSpc>
              <a:spcBef>
                <a:spcPts val="800"/>
              </a:spcBef>
              <a:spcAft>
                <a:spcPts val="0"/>
              </a:spcAft>
              <a:buClr>
                <a:schemeClr val="dk1"/>
              </a:buClr>
              <a:buSzPts val="2100"/>
              <a:buNone/>
            </a:pPr>
            <a:r>
              <a:t/>
            </a:r>
            <a:endParaRPr sz="1100">
              <a:solidFill>
                <a:srgbClr val="000000"/>
              </a:solidFill>
              <a:latin typeface="Arial"/>
              <a:ea typeface="Arial"/>
              <a:cs typeface="Arial"/>
              <a:sym typeface="Arial"/>
            </a:endParaRPr>
          </a:p>
        </p:txBody>
      </p:sp>
      <p:pic>
        <p:nvPicPr>
          <p:cNvPr id="161" name="Google Shape;161;p29"/>
          <p:cNvPicPr preferRelativeResize="0"/>
          <p:nvPr/>
        </p:nvPicPr>
        <p:blipFill rotWithShape="1">
          <a:blip r:embed="rId4">
            <a:alphaModFix/>
          </a:blip>
          <a:srcRect b="0" l="0" r="0" t="0"/>
          <a:stretch/>
        </p:blipFill>
        <p:spPr>
          <a:xfrm>
            <a:off x="2514600" y="1714501"/>
            <a:ext cx="3886200" cy="2914651"/>
          </a:xfrm>
          <a:prstGeom prst="rect">
            <a:avLst/>
          </a:prstGeom>
          <a:noFill/>
          <a:ln>
            <a:noFill/>
          </a:ln>
        </p:spPr>
      </p:pic>
      <p:sp>
        <p:nvSpPr>
          <p:cNvPr id="162" name="Google Shape;162;p29"/>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Orientation selective cells and edge detection</a:t>
            </a:r>
            <a:endParaRPr sz="1100"/>
          </a:p>
        </p:txBody>
      </p:sp>
      <p:sp>
        <p:nvSpPr>
          <p:cNvPr id="542" name="Google Shape;542;p6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https://www.youtube.com/watch?v=IOHayh06LJ4</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6"/>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Visual system and CNN</a:t>
            </a:r>
            <a:endParaRPr sz="1100"/>
          </a:p>
        </p:txBody>
      </p:sp>
      <p:pic>
        <p:nvPicPr>
          <p:cNvPr id="549" name="Google Shape;549;p66"/>
          <p:cNvPicPr preferRelativeResize="0"/>
          <p:nvPr>
            <p:ph idx="1" type="body"/>
          </p:nvPr>
        </p:nvPicPr>
        <p:blipFill rotWithShape="1">
          <a:blip r:embed="rId3">
            <a:alphaModFix/>
          </a:blip>
          <a:srcRect b="0" l="0" r="0" t="0"/>
          <a:stretch/>
        </p:blipFill>
        <p:spPr>
          <a:xfrm>
            <a:off x="157859" y="1318617"/>
            <a:ext cx="4414141" cy="3263504"/>
          </a:xfrm>
          <a:prstGeom prst="rect">
            <a:avLst/>
          </a:prstGeom>
          <a:noFill/>
          <a:ln>
            <a:noFill/>
          </a:ln>
        </p:spPr>
      </p:pic>
      <p:sp>
        <p:nvSpPr>
          <p:cNvPr id="550" name="Google Shape;550;p66"/>
          <p:cNvSpPr/>
          <p:nvPr/>
        </p:nvSpPr>
        <p:spPr>
          <a:xfrm>
            <a:off x="4393096" y="4632722"/>
            <a:ext cx="4572000"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http://www.cns.nyu.edu/~david/courses/perception/lecturenotes/V1/lgn-V1.html</a:t>
            </a:r>
            <a:endParaRPr sz="14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Visual system and CNN</a:t>
            </a:r>
            <a:endParaRPr sz="1100"/>
          </a:p>
        </p:txBody>
      </p:sp>
      <p:pic>
        <p:nvPicPr>
          <p:cNvPr id="557" name="Google Shape;557;p67"/>
          <p:cNvPicPr preferRelativeResize="0"/>
          <p:nvPr>
            <p:ph idx="1" type="body"/>
          </p:nvPr>
        </p:nvPicPr>
        <p:blipFill rotWithShape="1">
          <a:blip r:embed="rId3">
            <a:alphaModFix/>
          </a:blip>
          <a:srcRect b="0" l="0" r="0" t="0"/>
          <a:stretch/>
        </p:blipFill>
        <p:spPr>
          <a:xfrm>
            <a:off x="128043" y="968243"/>
            <a:ext cx="2128511" cy="1573670"/>
          </a:xfrm>
          <a:prstGeom prst="rect">
            <a:avLst/>
          </a:prstGeom>
          <a:noFill/>
          <a:ln>
            <a:noFill/>
          </a:ln>
        </p:spPr>
      </p:pic>
      <p:pic>
        <p:nvPicPr>
          <p:cNvPr id="558" name="Google Shape;558;p67"/>
          <p:cNvPicPr preferRelativeResize="0"/>
          <p:nvPr/>
        </p:nvPicPr>
        <p:blipFill rotWithShape="1">
          <a:blip r:embed="rId4">
            <a:alphaModFix/>
          </a:blip>
          <a:srcRect b="0" l="0" r="0" t="0"/>
          <a:stretch/>
        </p:blipFill>
        <p:spPr>
          <a:xfrm>
            <a:off x="800100" y="2386782"/>
            <a:ext cx="7543800" cy="275671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68"/>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Visual system and CNN</a:t>
            </a:r>
            <a:endParaRPr sz="1100"/>
          </a:p>
        </p:txBody>
      </p:sp>
      <p:pic>
        <p:nvPicPr>
          <p:cNvPr id="565" name="Google Shape;565;p68"/>
          <p:cNvPicPr preferRelativeResize="0"/>
          <p:nvPr>
            <p:ph idx="1" type="body"/>
          </p:nvPr>
        </p:nvPicPr>
        <p:blipFill rotWithShape="1">
          <a:blip r:embed="rId3">
            <a:alphaModFix/>
          </a:blip>
          <a:srcRect b="0" l="0" r="0" t="0"/>
          <a:stretch/>
        </p:blipFill>
        <p:spPr>
          <a:xfrm>
            <a:off x="1257300" y="1226422"/>
            <a:ext cx="6629400" cy="2038350"/>
          </a:xfrm>
          <a:prstGeom prst="rect">
            <a:avLst/>
          </a:prstGeom>
          <a:noFill/>
          <a:ln>
            <a:noFill/>
          </a:ln>
        </p:spPr>
      </p:pic>
      <p:sp>
        <p:nvSpPr>
          <p:cNvPr id="566" name="Google Shape;566;p68"/>
          <p:cNvSpPr/>
          <p:nvPr/>
        </p:nvSpPr>
        <p:spPr>
          <a:xfrm>
            <a:off x="4393096" y="4632722"/>
            <a:ext cx="4572000" cy="4847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http://www.cns.nyu.edu/~david/courses/perception/lecturenotes/V1/lgn-V1.html</a:t>
            </a:r>
            <a:endParaRPr sz="1400">
              <a:solidFill>
                <a:schemeClr val="dk1"/>
              </a:solidFill>
              <a:latin typeface="Calibri"/>
              <a:ea typeface="Calibri"/>
              <a:cs typeface="Calibri"/>
              <a:sym typeface="Calibri"/>
            </a:endParaRPr>
          </a:p>
        </p:txBody>
      </p:sp>
      <p:sp>
        <p:nvSpPr>
          <p:cNvPr id="567" name="Google Shape;567;p68"/>
          <p:cNvSpPr/>
          <p:nvPr/>
        </p:nvSpPr>
        <p:spPr>
          <a:xfrm>
            <a:off x="740465" y="3706373"/>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What makes it work? Back propagation </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But no evidence of back propagation in the brain </a:t>
            </a:r>
            <a:endParaRPr sz="14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Let’s go back to the problem of rat navigation </a:t>
            </a:r>
            <a:endParaRPr sz="1100"/>
          </a:p>
        </p:txBody>
      </p:sp>
      <p:sp>
        <p:nvSpPr>
          <p:cNvPr id="574" name="Google Shape;574;p6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chemeClr val="dk1"/>
              </a:buClr>
              <a:buSzPts val="1600"/>
              <a:buChar char="•"/>
            </a:pPr>
            <a:r>
              <a:rPr lang="en" sz="1600"/>
              <a:t>Computational:</a:t>
            </a:r>
            <a:br>
              <a:rPr lang="en" sz="1600"/>
            </a:br>
            <a:r>
              <a:rPr lang="en" sz="1600"/>
              <a:t>What is the problem that cognition has to solve? What is the logic?</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How do we know where we are in the physical space? And when we move around, how do we keep track of our position?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Logic 1: Use experience to keep track of all the spaces explored in the lifetime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Logic 2: Build a cognitive Euclidean map of the spatial world so that one form new paths</a:t>
            </a:r>
            <a:br>
              <a:rPr lang="en" sz="1400">
                <a:solidFill>
                  <a:schemeClr val="accent1"/>
                </a:solidFill>
              </a:rPr>
            </a:br>
            <a:br>
              <a:rPr lang="en" sz="1400">
                <a:solidFill>
                  <a:schemeClr val="accent1"/>
                </a:solidFill>
              </a:rPr>
            </a:br>
            <a:endParaRPr sz="1400">
              <a:solidFill>
                <a:schemeClr val="accent1"/>
              </a:solidFill>
            </a:endParaRPr>
          </a:p>
          <a:p>
            <a:pPr indent="-177800" lvl="0" marL="177800" rtl="0" algn="l">
              <a:lnSpc>
                <a:spcPct val="70000"/>
              </a:lnSpc>
              <a:spcBef>
                <a:spcPts val="800"/>
              </a:spcBef>
              <a:spcAft>
                <a:spcPts val="0"/>
              </a:spcAft>
              <a:buClr>
                <a:schemeClr val="dk1"/>
              </a:buClr>
              <a:buSzPts val="1600"/>
              <a:buChar char="•"/>
            </a:pPr>
            <a:r>
              <a:rPr lang="en" sz="1600"/>
              <a:t>Algorithmic:</a:t>
            </a:r>
            <a:br>
              <a:rPr lang="en" sz="1600"/>
            </a:br>
            <a:r>
              <a:rPr lang="en" sz="1600"/>
              <a:t>What representation and algorithms are used to approach the problem?</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Deep learning architecture that learns associations based on travelled paths </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Euclidean map with grids and Euclidean geometry </a:t>
            </a:r>
            <a:br>
              <a:rPr lang="en" sz="1400"/>
            </a:br>
            <a:endParaRPr sz="1400"/>
          </a:p>
          <a:p>
            <a:pPr indent="-177800" lvl="0" marL="177800" rtl="0" algn="l">
              <a:lnSpc>
                <a:spcPct val="70000"/>
              </a:lnSpc>
              <a:spcBef>
                <a:spcPts val="800"/>
              </a:spcBef>
              <a:spcAft>
                <a:spcPts val="0"/>
              </a:spcAft>
              <a:buClr>
                <a:schemeClr val="dk1"/>
              </a:buClr>
              <a:buSzPts val="1600"/>
              <a:buChar char="•"/>
            </a:pPr>
            <a:r>
              <a:rPr lang="en" sz="1600"/>
              <a:t>Implementational:</a:t>
            </a:r>
            <a:br>
              <a:rPr lang="en" sz="1600"/>
            </a:br>
            <a:r>
              <a:rPr lang="en" sz="1600"/>
              <a:t>How is the algorithm implemented in the brain?</a:t>
            </a:r>
            <a:endParaRPr sz="1100"/>
          </a:p>
          <a:p>
            <a:pPr indent="-177800" lvl="1" marL="520700" rtl="0" algn="l">
              <a:lnSpc>
                <a:spcPct val="70000"/>
              </a:lnSpc>
              <a:spcBef>
                <a:spcPts val="400"/>
              </a:spcBef>
              <a:spcAft>
                <a:spcPts val="0"/>
              </a:spcAft>
              <a:buClr>
                <a:schemeClr val="accent1"/>
              </a:buClr>
              <a:buSzPts val="1400"/>
              <a:buChar char="•"/>
            </a:pPr>
            <a:r>
              <a:rPr lang="en" sz="1400">
                <a:solidFill>
                  <a:schemeClr val="accent1"/>
                </a:solidFill>
              </a:rPr>
              <a:t>Let’s see what neuroscience has to tell us </a:t>
            </a:r>
            <a:endParaRPr sz="14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0"/>
          <p:cNvSpPr txBox="1"/>
          <p:nvPr>
            <p:ph type="title"/>
          </p:nvPr>
        </p:nvSpPr>
        <p:spPr>
          <a:xfrm>
            <a:off x="1673352" y="37719"/>
            <a:ext cx="5797296" cy="89154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Hippocampal damage and memory</a:t>
            </a:r>
            <a:endParaRPr sz="3000"/>
          </a:p>
        </p:txBody>
      </p:sp>
      <p:pic>
        <p:nvPicPr>
          <p:cNvPr id="581" name="Google Shape;581;p70"/>
          <p:cNvPicPr preferRelativeResize="0"/>
          <p:nvPr/>
        </p:nvPicPr>
        <p:blipFill rotWithShape="1">
          <a:blip r:embed="rId3">
            <a:alphaModFix/>
          </a:blip>
          <a:srcRect b="0" l="0" r="0" t="0"/>
          <a:stretch/>
        </p:blipFill>
        <p:spPr>
          <a:xfrm>
            <a:off x="552450" y="1190625"/>
            <a:ext cx="3524250" cy="2382674"/>
          </a:xfrm>
          <a:prstGeom prst="rect">
            <a:avLst/>
          </a:prstGeom>
          <a:noFill/>
          <a:ln>
            <a:noFill/>
          </a:ln>
        </p:spPr>
      </p:pic>
      <p:sp>
        <p:nvSpPr>
          <p:cNvPr id="582" name="Google Shape;582;p70"/>
          <p:cNvSpPr/>
          <p:nvPr/>
        </p:nvSpPr>
        <p:spPr>
          <a:xfrm>
            <a:off x="4314825" y="1190625"/>
            <a:ext cx="4572000" cy="256224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“…a grave loss of recent memory…</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In the non-psychotic patient [HM] the loss was immediately apparent.  After operation this young man could no longer recognize the hospital staff nor find his way to the bathroom…His early memories were apparently vivid</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 sz="1400">
                <a:solidFill>
                  <a:schemeClr val="dk1"/>
                </a:solidFill>
                <a:latin typeface="Calibri"/>
                <a:ea typeface="Calibri"/>
                <a:cs typeface="Calibri"/>
                <a:sym typeface="Calibri"/>
              </a:rPr>
              <a:t>…his mother, still has to tell him where to find the lawn mower, even though he may have been using it only the day before.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 sz="1400">
                <a:solidFill>
                  <a:schemeClr val="dk1"/>
                </a:solidFill>
                <a:latin typeface="Calibri"/>
                <a:ea typeface="Calibri"/>
                <a:cs typeface="Calibri"/>
                <a:sym typeface="Calibri"/>
              </a:rPr>
              <a:t>…he will do the same jigsaw puzzles day after day without showing any practice effect…</a:t>
            </a:r>
            <a:r>
              <a:rPr lang="en"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sp>
        <p:nvSpPr>
          <p:cNvPr id="583" name="Google Shape;583;p70"/>
          <p:cNvSpPr/>
          <p:nvPr/>
        </p:nvSpPr>
        <p:spPr>
          <a:xfrm>
            <a:off x="552450" y="4195375"/>
            <a:ext cx="19619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Scoville and Milner (1957)</a:t>
            </a:r>
            <a:endParaRPr sz="14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1673352" y="37719"/>
            <a:ext cx="5797296" cy="89154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Hippocampal damage and spatial navigation: Morris water maze</a:t>
            </a:r>
            <a:endParaRPr sz="2100"/>
          </a:p>
        </p:txBody>
      </p:sp>
      <p:sp>
        <p:nvSpPr>
          <p:cNvPr id="590" name="Google Shape;590;p71"/>
          <p:cNvSpPr/>
          <p:nvPr/>
        </p:nvSpPr>
        <p:spPr>
          <a:xfrm>
            <a:off x="4956796" y="4826496"/>
            <a:ext cx="4187204"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http://www.scholarpedia.org/article/Morris_water_maze</a:t>
            </a:r>
            <a:endParaRPr sz="1400">
              <a:solidFill>
                <a:schemeClr val="dk1"/>
              </a:solidFill>
              <a:latin typeface="Calibri"/>
              <a:ea typeface="Calibri"/>
              <a:cs typeface="Calibri"/>
              <a:sym typeface="Calibri"/>
            </a:endParaRPr>
          </a:p>
        </p:txBody>
      </p:sp>
      <p:pic>
        <p:nvPicPr>
          <p:cNvPr id="591" name="Google Shape;591;p71"/>
          <p:cNvPicPr preferRelativeResize="0"/>
          <p:nvPr/>
        </p:nvPicPr>
        <p:blipFill rotWithShape="1">
          <a:blip r:embed="rId3">
            <a:alphaModFix/>
          </a:blip>
          <a:srcRect b="0" l="0" r="0" t="0"/>
          <a:stretch/>
        </p:blipFill>
        <p:spPr>
          <a:xfrm>
            <a:off x="2123694" y="929258"/>
            <a:ext cx="5346954" cy="361705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2"/>
          <p:cNvSpPr txBox="1"/>
          <p:nvPr>
            <p:ph type="title"/>
          </p:nvPr>
        </p:nvSpPr>
        <p:spPr>
          <a:xfrm>
            <a:off x="1673352" y="37719"/>
            <a:ext cx="5797296" cy="89154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Calibri"/>
              <a:buNone/>
            </a:pPr>
            <a:r>
              <a:rPr lang="en" sz="3000"/>
              <a:t>Phenomenal cells of hippocampus</a:t>
            </a:r>
            <a:endParaRPr sz="3000"/>
          </a:p>
        </p:txBody>
      </p:sp>
      <p:sp>
        <p:nvSpPr>
          <p:cNvPr id="598" name="Google Shape;598;p72"/>
          <p:cNvSpPr/>
          <p:nvPr/>
        </p:nvSpPr>
        <p:spPr>
          <a:xfrm>
            <a:off x="609600" y="4785925"/>
            <a:ext cx="439115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O’keefe and Dostrovsky(1971); Hafting, Moser, Moser (2005)</a:t>
            </a:r>
            <a:endParaRPr sz="1400">
              <a:solidFill>
                <a:schemeClr val="dk1"/>
              </a:solidFill>
              <a:latin typeface="Calibri"/>
              <a:ea typeface="Calibri"/>
              <a:cs typeface="Calibri"/>
              <a:sym typeface="Calibri"/>
            </a:endParaRPr>
          </a:p>
        </p:txBody>
      </p:sp>
      <p:pic>
        <p:nvPicPr>
          <p:cNvPr id="599" name="Google Shape;599;p72"/>
          <p:cNvPicPr preferRelativeResize="0"/>
          <p:nvPr/>
        </p:nvPicPr>
        <p:blipFill rotWithShape="1">
          <a:blip r:embed="rId3">
            <a:alphaModFix/>
          </a:blip>
          <a:srcRect b="0" l="0" r="0" t="0"/>
          <a:stretch/>
        </p:blipFill>
        <p:spPr>
          <a:xfrm>
            <a:off x="1238250" y="1281113"/>
            <a:ext cx="4762500" cy="2981325"/>
          </a:xfrm>
          <a:prstGeom prst="rect">
            <a:avLst/>
          </a:prstGeom>
          <a:noFill/>
          <a:ln>
            <a:noFill/>
          </a:ln>
        </p:spPr>
      </p:pic>
      <p:sp>
        <p:nvSpPr>
          <p:cNvPr id="600" name="Google Shape;600;p72"/>
          <p:cNvSpPr/>
          <p:nvPr/>
        </p:nvSpPr>
        <p:spPr>
          <a:xfrm>
            <a:off x="6089523" y="1871528"/>
            <a:ext cx="3105418" cy="90024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Head direction cells (Taube, Muller, Ranck)</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Border cells (Moser, Moser)</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Speed cells (Moser, Moser)</a:t>
            </a:r>
            <a:endParaRPr sz="1100"/>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7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What have we learned so far</a:t>
            </a:r>
            <a:endParaRPr sz="1100"/>
          </a:p>
        </p:txBody>
      </p:sp>
      <p:sp>
        <p:nvSpPr>
          <p:cNvPr id="607" name="Google Shape;607;p7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7800" lvl="0" marL="177800" rtl="0" algn="l">
              <a:lnSpc>
                <a:spcPct val="70000"/>
              </a:lnSpc>
              <a:spcBef>
                <a:spcPts val="0"/>
              </a:spcBef>
              <a:spcAft>
                <a:spcPts val="0"/>
              </a:spcAft>
              <a:buClr>
                <a:schemeClr val="dk1"/>
              </a:buClr>
              <a:buSzPts val="1600"/>
              <a:buChar char="•"/>
            </a:pPr>
            <a:r>
              <a:rPr lang="en" sz="1600"/>
              <a:t>Humans outperform AI to generalize what’s learned</a:t>
            </a:r>
            <a:endParaRPr sz="1100"/>
          </a:p>
          <a:p>
            <a:pPr indent="-76200" lvl="0" marL="177800" rtl="0" algn="l">
              <a:lnSpc>
                <a:spcPct val="70000"/>
              </a:lnSpc>
              <a:spcBef>
                <a:spcPts val="800"/>
              </a:spcBef>
              <a:spcAft>
                <a:spcPts val="0"/>
              </a:spcAft>
              <a:buClr>
                <a:schemeClr val="dk1"/>
              </a:buClr>
              <a:buSzPts val="1600"/>
              <a:buNone/>
            </a:pPr>
            <a:r>
              <a:t/>
            </a:r>
            <a:endParaRPr sz="1600"/>
          </a:p>
          <a:p>
            <a:pPr indent="-177800" lvl="0" marL="177800" rtl="0" algn="l">
              <a:lnSpc>
                <a:spcPct val="70000"/>
              </a:lnSpc>
              <a:spcBef>
                <a:spcPts val="800"/>
              </a:spcBef>
              <a:spcAft>
                <a:spcPts val="0"/>
              </a:spcAft>
              <a:buClr>
                <a:schemeClr val="dk1"/>
              </a:buClr>
              <a:buSzPts val="1600"/>
              <a:buChar char="•"/>
            </a:pPr>
            <a:r>
              <a:rPr lang="en" sz="1600"/>
              <a:t>Significant progress has been made in our understanding of how animal and human cognition works</a:t>
            </a:r>
            <a:endParaRPr sz="1100"/>
          </a:p>
          <a:p>
            <a:pPr indent="-76200" lvl="0" marL="177800" rtl="0" algn="l">
              <a:lnSpc>
                <a:spcPct val="70000"/>
              </a:lnSpc>
              <a:spcBef>
                <a:spcPts val="800"/>
              </a:spcBef>
              <a:spcAft>
                <a:spcPts val="0"/>
              </a:spcAft>
              <a:buClr>
                <a:schemeClr val="dk1"/>
              </a:buClr>
              <a:buSzPts val="1600"/>
              <a:buNone/>
            </a:pPr>
            <a:r>
              <a:t/>
            </a:r>
            <a:endParaRPr sz="1600"/>
          </a:p>
          <a:p>
            <a:pPr indent="-177800" lvl="0" marL="177800" rtl="0" algn="l">
              <a:lnSpc>
                <a:spcPct val="70000"/>
              </a:lnSpc>
              <a:spcBef>
                <a:spcPts val="800"/>
              </a:spcBef>
              <a:spcAft>
                <a:spcPts val="0"/>
              </a:spcAft>
              <a:buClr>
                <a:schemeClr val="dk1"/>
              </a:buClr>
              <a:buSzPts val="1600"/>
              <a:buChar char="•"/>
            </a:pPr>
            <a:r>
              <a:rPr lang="en" sz="1600"/>
              <a:t>AI research can draw from neuroscience research to make progress</a:t>
            </a:r>
            <a:endParaRPr sz="1600"/>
          </a:p>
          <a:p>
            <a:pPr indent="-76200" lvl="0" marL="177800" rtl="0" algn="l">
              <a:lnSpc>
                <a:spcPct val="70000"/>
              </a:lnSpc>
              <a:spcBef>
                <a:spcPts val="800"/>
              </a:spcBef>
              <a:spcAft>
                <a:spcPts val="0"/>
              </a:spcAft>
              <a:buClr>
                <a:schemeClr val="dk1"/>
              </a:buClr>
              <a:buSzPts val="1600"/>
              <a:buNone/>
            </a:pPr>
            <a:r>
              <a:t/>
            </a:r>
            <a:endParaRPr sz="1600"/>
          </a:p>
          <a:p>
            <a:pPr indent="-177800" lvl="0" marL="177800" rtl="0" algn="l">
              <a:lnSpc>
                <a:spcPct val="70000"/>
              </a:lnSpc>
              <a:spcBef>
                <a:spcPts val="800"/>
              </a:spcBef>
              <a:spcAft>
                <a:spcPts val="0"/>
              </a:spcAft>
              <a:buClr>
                <a:schemeClr val="dk1"/>
              </a:buClr>
              <a:buSzPts val="1600"/>
              <a:buChar char="•"/>
            </a:pPr>
            <a:r>
              <a:rPr lang="en" sz="1600"/>
              <a:t>Marr’s 3 level of analysis to approach a problem is a way for AI research to </a:t>
            </a:r>
            <a:endParaRPr sz="1100"/>
          </a:p>
          <a:p>
            <a:pPr indent="-76200" lvl="0" marL="177800" rtl="0" algn="l">
              <a:lnSpc>
                <a:spcPct val="70000"/>
              </a:lnSpc>
              <a:spcBef>
                <a:spcPts val="800"/>
              </a:spcBef>
              <a:spcAft>
                <a:spcPts val="0"/>
              </a:spcAft>
              <a:buClr>
                <a:schemeClr val="dk1"/>
              </a:buClr>
              <a:buSzPts val="1600"/>
              <a:buNone/>
            </a:pPr>
            <a:r>
              <a:t/>
            </a:r>
            <a:endParaRPr sz="1600"/>
          </a:p>
          <a:p>
            <a:pPr indent="-177800" lvl="0" marL="177800" rtl="0" algn="l">
              <a:lnSpc>
                <a:spcPct val="70000"/>
              </a:lnSpc>
              <a:spcBef>
                <a:spcPts val="800"/>
              </a:spcBef>
              <a:spcAft>
                <a:spcPts val="0"/>
              </a:spcAft>
              <a:buClr>
                <a:schemeClr val="dk1"/>
              </a:buClr>
              <a:buSzPts val="1600"/>
              <a:buChar char="•"/>
            </a:pPr>
            <a:r>
              <a:rPr lang="en" sz="1600"/>
              <a:t>Brain has phenomenal neurons with properties hinting towards a map-like representation to solve navigation problem and so does a deep reccurent network</a:t>
            </a:r>
            <a:endParaRPr sz="1100"/>
          </a:p>
          <a:p>
            <a:pPr indent="-177800" lvl="1" marL="520700" rtl="0" algn="l">
              <a:lnSpc>
                <a:spcPct val="70000"/>
              </a:lnSpc>
              <a:spcBef>
                <a:spcPts val="400"/>
              </a:spcBef>
              <a:spcAft>
                <a:spcPts val="0"/>
              </a:spcAft>
              <a:buClr>
                <a:schemeClr val="dk1"/>
              </a:buClr>
              <a:buSzPts val="1400"/>
              <a:buChar char="•"/>
            </a:pPr>
            <a:r>
              <a:rPr lang="en" sz="1400"/>
              <a:t>But we still don’t know why these cells are there and how it is used if at all used for vector calculation</a:t>
            </a:r>
            <a:endParaRPr sz="1100"/>
          </a:p>
          <a:p>
            <a:pPr indent="-76200" lvl="0" marL="177800" rtl="0" algn="l">
              <a:lnSpc>
                <a:spcPct val="70000"/>
              </a:lnSpc>
              <a:spcBef>
                <a:spcPts val="800"/>
              </a:spcBef>
              <a:spcAft>
                <a:spcPts val="0"/>
              </a:spcAft>
              <a:buClr>
                <a:schemeClr val="dk1"/>
              </a:buClr>
              <a:buSzPts val="1600"/>
              <a:buNone/>
            </a:pPr>
            <a:r>
              <a:t/>
            </a:r>
            <a:endParaRPr sz="1600"/>
          </a:p>
          <a:p>
            <a:pPr indent="-76200" lvl="0" marL="177800" rtl="0" algn="l">
              <a:lnSpc>
                <a:spcPct val="70000"/>
              </a:lnSpc>
              <a:spcBef>
                <a:spcPts val="800"/>
              </a:spcBef>
              <a:spcAft>
                <a:spcPts val="0"/>
              </a:spcAft>
              <a:buClr>
                <a:schemeClr val="dk1"/>
              </a:buClr>
              <a:buSzPts val="1600"/>
              <a:buNone/>
            </a:pPr>
            <a:r>
              <a:t/>
            </a:r>
            <a:endParaRPr sz="1600"/>
          </a:p>
          <a:p>
            <a:pPr indent="-76200" lvl="0" marL="177800" rtl="0" algn="l">
              <a:lnSpc>
                <a:spcPct val="70000"/>
              </a:lnSpc>
              <a:spcBef>
                <a:spcPts val="800"/>
              </a:spcBef>
              <a:spcAft>
                <a:spcPts val="0"/>
              </a:spcAft>
              <a:buClr>
                <a:schemeClr val="dk1"/>
              </a:buClr>
              <a:buSzPts val="1600"/>
              <a:buNone/>
            </a:pPr>
            <a:r>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7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So why is neuroscience relevant? </a:t>
            </a:r>
            <a:endParaRPr sz="1100"/>
          </a:p>
        </p:txBody>
      </p:sp>
      <p:sp>
        <p:nvSpPr>
          <p:cNvPr id="613" name="Google Shape;613;p7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171450" lvl="0" marL="177800" rtl="0" algn="l">
              <a:lnSpc>
                <a:spcPct val="90000"/>
              </a:lnSpc>
              <a:spcBef>
                <a:spcPts val="0"/>
              </a:spcBef>
              <a:spcAft>
                <a:spcPts val="0"/>
              </a:spcAft>
              <a:buClr>
                <a:schemeClr val="dk1"/>
              </a:buClr>
              <a:buSzPts val="2100"/>
              <a:buChar char="•"/>
            </a:pPr>
            <a:r>
              <a:rPr lang="en" sz="1100"/>
              <a:t>AI is trying to build intelligent agents</a:t>
            </a:r>
            <a:endParaRPr sz="1100"/>
          </a:p>
          <a:p>
            <a:pPr indent="-38100" lvl="0" marL="177800" rtl="0" algn="l">
              <a:lnSpc>
                <a:spcPct val="90000"/>
              </a:lnSpc>
              <a:spcBef>
                <a:spcPts val="800"/>
              </a:spcBef>
              <a:spcAft>
                <a:spcPts val="0"/>
              </a:spcAft>
              <a:buClr>
                <a:schemeClr val="dk1"/>
              </a:buClr>
              <a:buSzPts val="2100"/>
              <a:buNone/>
            </a:pPr>
            <a:r>
              <a:t/>
            </a:r>
            <a:endParaRPr sz="1100"/>
          </a:p>
          <a:p>
            <a:pPr indent="-171450" lvl="0" marL="177800" rtl="0" algn="l">
              <a:lnSpc>
                <a:spcPct val="90000"/>
              </a:lnSpc>
              <a:spcBef>
                <a:spcPts val="800"/>
              </a:spcBef>
              <a:spcAft>
                <a:spcPts val="0"/>
              </a:spcAft>
              <a:buClr>
                <a:schemeClr val="dk1"/>
              </a:buClr>
              <a:buSzPts val="2100"/>
              <a:buChar char="•"/>
            </a:pPr>
            <a:r>
              <a:rPr lang="en" sz="1100"/>
              <a:t>Neuroscience is trying understand how the brain works</a:t>
            </a:r>
            <a:endParaRPr sz="1100"/>
          </a:p>
          <a:p>
            <a:pPr indent="-177800" lvl="1" marL="520700" rtl="0" algn="l">
              <a:lnSpc>
                <a:spcPct val="90000"/>
              </a:lnSpc>
              <a:spcBef>
                <a:spcPts val="400"/>
              </a:spcBef>
              <a:spcAft>
                <a:spcPts val="0"/>
              </a:spcAft>
              <a:buClr>
                <a:schemeClr val="dk1"/>
              </a:buClr>
              <a:buSzPts val="1800"/>
              <a:buChar char="•"/>
            </a:pPr>
            <a:r>
              <a:rPr lang="en" sz="1100"/>
              <a:t>In other words, we are trying to understand ourselves</a:t>
            </a:r>
            <a:endParaRPr sz="1100"/>
          </a:p>
          <a:p>
            <a:pPr indent="-63500" lvl="1" marL="520700" rtl="0" algn="l">
              <a:lnSpc>
                <a:spcPct val="90000"/>
              </a:lnSpc>
              <a:spcBef>
                <a:spcPts val="400"/>
              </a:spcBef>
              <a:spcAft>
                <a:spcPts val="0"/>
              </a:spcAft>
              <a:buClr>
                <a:schemeClr val="dk1"/>
              </a:buClr>
              <a:buSzPts val="1800"/>
              <a:buNone/>
            </a:pPr>
            <a:r>
              <a:t/>
            </a:r>
            <a:endParaRPr sz="1100"/>
          </a:p>
          <a:p>
            <a:pPr indent="-171450" lvl="0" marL="177800" rtl="0" algn="l">
              <a:lnSpc>
                <a:spcPct val="90000"/>
              </a:lnSpc>
              <a:spcBef>
                <a:spcPts val="800"/>
              </a:spcBef>
              <a:spcAft>
                <a:spcPts val="0"/>
              </a:spcAft>
              <a:buClr>
                <a:schemeClr val="dk1"/>
              </a:buClr>
              <a:buSzPts val="2100"/>
              <a:buChar char="•"/>
            </a:pPr>
            <a:r>
              <a:rPr lang="en" sz="1100"/>
              <a:t>How can we build intelligence without understanding intelligence? </a:t>
            </a:r>
            <a:endParaRPr sz="1100"/>
          </a:p>
          <a:p>
            <a:pPr indent="-38100" lvl="0" marL="177800" rtl="0" algn="l">
              <a:lnSpc>
                <a:spcPct val="90000"/>
              </a:lnSpc>
              <a:spcBef>
                <a:spcPts val="800"/>
              </a:spcBef>
              <a:spcAft>
                <a:spcPts val="0"/>
              </a:spcAft>
              <a:buClr>
                <a:schemeClr val="dk1"/>
              </a:buClr>
              <a:buSzPts val="2100"/>
              <a:buNone/>
            </a:pPr>
            <a:r>
              <a:t/>
            </a:r>
            <a:endParaRPr sz="1100"/>
          </a:p>
          <a:p>
            <a:pPr indent="-38100" lvl="0" marL="177800" rtl="0" algn="l">
              <a:lnSpc>
                <a:spcPct val="90000"/>
              </a:lnSpc>
              <a:spcBef>
                <a:spcPts val="800"/>
              </a:spcBef>
              <a:spcAft>
                <a:spcPts val="0"/>
              </a:spcAft>
              <a:buClr>
                <a:schemeClr val="dk1"/>
              </a:buClr>
              <a:buSzPts val="2100"/>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0"/>
          <p:cNvPicPr preferRelativeResize="0"/>
          <p:nvPr/>
        </p:nvPicPr>
        <p:blipFill rotWithShape="1">
          <a:blip r:embed="rId3">
            <a:alphaModFix/>
          </a:blip>
          <a:srcRect b="0" l="0" r="10602" t="0"/>
          <a:stretch/>
        </p:blipFill>
        <p:spPr>
          <a:xfrm>
            <a:off x="1558529" y="563166"/>
            <a:ext cx="4785122" cy="4018359"/>
          </a:xfrm>
          <a:prstGeom prst="rect">
            <a:avLst/>
          </a:prstGeom>
          <a:noFill/>
          <a:ln>
            <a:noFill/>
          </a:ln>
        </p:spPr>
      </p:pic>
      <p:sp>
        <p:nvSpPr>
          <p:cNvPr id="168" name="Google Shape;168;p30"/>
          <p:cNvSpPr/>
          <p:nvPr/>
        </p:nvSpPr>
        <p:spPr>
          <a:xfrm>
            <a:off x="6975873" y="2241947"/>
            <a:ext cx="458390" cy="155971"/>
          </a:xfrm>
          <a:prstGeom prst="rect">
            <a:avLst/>
          </a:pr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nvGrpSpPr>
          <p:cNvPr id="169" name="Google Shape;169;p30"/>
          <p:cNvGrpSpPr/>
          <p:nvPr/>
        </p:nvGrpSpPr>
        <p:grpSpPr>
          <a:xfrm>
            <a:off x="2109788" y="1657350"/>
            <a:ext cx="61913" cy="2571750"/>
            <a:chOff x="0" y="0"/>
            <a:chExt cx="113498" cy="6499833"/>
          </a:xfrm>
        </p:grpSpPr>
        <p:cxnSp>
          <p:nvCxnSpPr>
            <p:cNvPr id="170" name="Google Shape;170;p30"/>
            <p:cNvCxnSpPr/>
            <p:nvPr/>
          </p:nvCxnSpPr>
          <p:spPr>
            <a:xfrm rot="10800000">
              <a:off x="56749" y="27084"/>
              <a:ext cx="0" cy="6472749"/>
            </a:xfrm>
            <a:prstGeom prst="straightConnector1">
              <a:avLst/>
            </a:prstGeom>
            <a:noFill/>
            <a:ln cap="flat" cmpd="sng" w="25400">
              <a:solidFill>
                <a:srgbClr val="0000FF"/>
              </a:solidFill>
              <a:prstDash val="solid"/>
              <a:miter lim="400000"/>
              <a:headEnd len="sm" w="sm" type="none"/>
              <a:tailEnd len="sm" w="sm" type="none"/>
            </a:ln>
          </p:spPr>
        </p:cxnSp>
        <p:sp>
          <p:nvSpPr>
            <p:cNvPr id="171" name="Google Shape;171;p30"/>
            <p:cNvSpPr/>
            <p:nvPr/>
          </p:nvSpPr>
          <p:spPr>
            <a:xfrm>
              <a:off x="0" y="0"/>
              <a:ext cx="113498"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172" name="Google Shape;172;p30"/>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pic>
        <p:nvPicPr>
          <p:cNvPr id="173" name="Google Shape;173;p30"/>
          <p:cNvPicPr preferRelativeResize="0"/>
          <p:nvPr/>
        </p:nvPicPr>
        <p:blipFill rotWithShape="1">
          <a:blip r:embed="rId3">
            <a:alphaModFix/>
          </a:blip>
          <a:srcRect b="48204" l="89700" r="0" t="45864"/>
          <a:stretch/>
        </p:blipFill>
        <p:spPr>
          <a:xfrm>
            <a:off x="6457951" y="2400300"/>
            <a:ext cx="1041797" cy="400050"/>
          </a:xfrm>
          <a:prstGeom prst="rect">
            <a:avLst/>
          </a:prstGeom>
          <a:noFill/>
          <a:ln>
            <a:noFill/>
          </a:ln>
        </p:spPr>
      </p:pic>
      <p:sp>
        <p:nvSpPr>
          <p:cNvPr id="174" name="Google Shape;174;p30"/>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175" name="Google Shape;175;p30"/>
          <p:cNvSpPr/>
          <p:nvPr/>
        </p:nvSpPr>
        <p:spPr>
          <a:xfrm>
            <a:off x="2114550" y="4308873"/>
            <a:ext cx="40005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0                  250                 500                750</a:t>
            </a:r>
            <a:endParaRPr sz="1400">
              <a:solidFill>
                <a:srgbClr val="000000"/>
              </a:solidFill>
              <a:latin typeface="Arial"/>
              <a:ea typeface="Arial"/>
              <a:cs typeface="Arial"/>
              <a:sym typeface="Arial"/>
            </a:endParaRPr>
          </a:p>
        </p:txBody>
      </p:sp>
      <p:sp>
        <p:nvSpPr>
          <p:cNvPr id="176" name="Google Shape;176;p30"/>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7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Break betweek session II and III</a:t>
            </a:r>
            <a:endParaRPr sz="1100"/>
          </a:p>
        </p:txBody>
      </p:sp>
      <p:sp>
        <p:nvSpPr>
          <p:cNvPr id="619" name="Google Shape;619;p7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p>
            <a:pPr indent="-38100" lvl="0" marL="177800" rtl="0" algn="l">
              <a:lnSpc>
                <a:spcPct val="90000"/>
              </a:lnSpc>
              <a:spcBef>
                <a:spcPts val="0"/>
              </a:spcBef>
              <a:spcAft>
                <a:spcPts val="0"/>
              </a:spcAft>
              <a:buClr>
                <a:schemeClr val="dk1"/>
              </a:buClr>
              <a:buSzPts val="2100"/>
              <a:buNone/>
            </a:pPr>
            <a:r>
              <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pic>
        <p:nvPicPr>
          <p:cNvPr id="625" name="Google Shape;625;p76"/>
          <p:cNvPicPr preferRelativeResize="0"/>
          <p:nvPr/>
        </p:nvPicPr>
        <p:blipFill rotWithShape="1">
          <a:blip r:embed="rId3">
            <a:alphaModFix/>
          </a:blip>
          <a:srcRect b="0" l="0" r="0" t="24511"/>
          <a:stretch/>
        </p:blipFill>
        <p:spPr>
          <a:xfrm>
            <a:off x="6229350" y="171450"/>
            <a:ext cx="1457455" cy="2057400"/>
          </a:xfrm>
          <a:prstGeom prst="rect">
            <a:avLst/>
          </a:prstGeom>
          <a:noFill/>
          <a:ln>
            <a:noFill/>
          </a:ln>
        </p:spPr>
      </p:pic>
      <p:pic>
        <p:nvPicPr>
          <p:cNvPr id="626" name="Google Shape;626;p76"/>
          <p:cNvPicPr preferRelativeResize="0"/>
          <p:nvPr/>
        </p:nvPicPr>
        <p:blipFill rotWithShape="1">
          <a:blip r:embed="rId4">
            <a:alphaModFix/>
          </a:blip>
          <a:srcRect b="34393" l="3217" r="10075" t="0"/>
          <a:stretch/>
        </p:blipFill>
        <p:spPr>
          <a:xfrm>
            <a:off x="6145893" y="2457451"/>
            <a:ext cx="1740807" cy="1281259"/>
          </a:xfrm>
          <a:prstGeom prst="rect">
            <a:avLst/>
          </a:prstGeom>
          <a:noFill/>
          <a:ln>
            <a:noFill/>
          </a:ln>
        </p:spPr>
      </p:pic>
      <p:pic>
        <p:nvPicPr>
          <p:cNvPr id="627" name="Google Shape;627;p76"/>
          <p:cNvPicPr preferRelativeResize="0"/>
          <p:nvPr/>
        </p:nvPicPr>
        <p:blipFill rotWithShape="1">
          <a:blip r:embed="rId5">
            <a:alphaModFix/>
          </a:blip>
          <a:srcRect b="0" l="0" r="0" t="0"/>
          <a:stretch/>
        </p:blipFill>
        <p:spPr>
          <a:xfrm>
            <a:off x="1314450" y="2100263"/>
            <a:ext cx="1943100" cy="1214438"/>
          </a:xfrm>
          <a:prstGeom prst="rect">
            <a:avLst/>
          </a:prstGeom>
          <a:noFill/>
          <a:ln>
            <a:noFill/>
          </a:ln>
        </p:spPr>
      </p:pic>
      <p:pic>
        <p:nvPicPr>
          <p:cNvPr id="628" name="Google Shape;628;p76"/>
          <p:cNvPicPr preferRelativeResize="0"/>
          <p:nvPr/>
        </p:nvPicPr>
        <p:blipFill rotWithShape="1">
          <a:blip r:embed="rId6">
            <a:alphaModFix/>
          </a:blip>
          <a:srcRect b="0" l="0" r="0" t="0"/>
          <a:stretch/>
        </p:blipFill>
        <p:spPr>
          <a:xfrm>
            <a:off x="1428750" y="1200150"/>
            <a:ext cx="2260341" cy="971550"/>
          </a:xfrm>
          <a:prstGeom prst="rect">
            <a:avLst/>
          </a:prstGeom>
          <a:noFill/>
          <a:ln>
            <a:noFill/>
          </a:ln>
        </p:spPr>
      </p:pic>
      <p:pic>
        <p:nvPicPr>
          <p:cNvPr id="629" name="Google Shape;629;p76"/>
          <p:cNvPicPr preferRelativeResize="0"/>
          <p:nvPr/>
        </p:nvPicPr>
        <p:blipFill rotWithShape="1">
          <a:blip r:embed="rId7">
            <a:alphaModFix/>
          </a:blip>
          <a:srcRect b="0" l="0" r="0" t="0"/>
          <a:stretch/>
        </p:blipFill>
        <p:spPr>
          <a:xfrm>
            <a:off x="1200150" y="3200400"/>
            <a:ext cx="2514600" cy="1923764"/>
          </a:xfrm>
          <a:prstGeom prst="rect">
            <a:avLst/>
          </a:prstGeom>
          <a:noFill/>
          <a:ln>
            <a:noFill/>
          </a:ln>
        </p:spPr>
      </p:pic>
      <p:pic>
        <p:nvPicPr>
          <p:cNvPr id="630" name="Google Shape;630;p76"/>
          <p:cNvPicPr preferRelativeResize="0"/>
          <p:nvPr/>
        </p:nvPicPr>
        <p:blipFill rotWithShape="1">
          <a:blip r:embed="rId8">
            <a:alphaModFix/>
          </a:blip>
          <a:srcRect b="0" l="0" r="0" t="0"/>
          <a:stretch/>
        </p:blipFill>
        <p:spPr>
          <a:xfrm>
            <a:off x="3835400" y="3714751"/>
            <a:ext cx="4108451" cy="1428751"/>
          </a:xfrm>
          <a:prstGeom prst="rect">
            <a:avLst/>
          </a:prstGeom>
          <a:noFill/>
          <a:ln>
            <a:noFill/>
          </a:ln>
        </p:spPr>
      </p:pic>
      <p:pic>
        <p:nvPicPr>
          <p:cNvPr id="631" name="Google Shape;631;p76"/>
          <p:cNvPicPr preferRelativeResize="0"/>
          <p:nvPr/>
        </p:nvPicPr>
        <p:blipFill rotWithShape="1">
          <a:blip r:embed="rId9">
            <a:alphaModFix/>
          </a:blip>
          <a:srcRect b="48305" l="12346" r="20289" t="0"/>
          <a:stretch/>
        </p:blipFill>
        <p:spPr>
          <a:xfrm>
            <a:off x="3517414" y="2365713"/>
            <a:ext cx="1683235" cy="1234737"/>
          </a:xfrm>
          <a:prstGeom prst="rect">
            <a:avLst/>
          </a:prstGeom>
          <a:noFill/>
          <a:ln>
            <a:noFill/>
          </a:ln>
        </p:spPr>
      </p:pic>
      <p:grpSp>
        <p:nvGrpSpPr>
          <p:cNvPr id="632" name="Google Shape;632;p76"/>
          <p:cNvGrpSpPr/>
          <p:nvPr/>
        </p:nvGrpSpPr>
        <p:grpSpPr>
          <a:xfrm>
            <a:off x="4171950" y="1164379"/>
            <a:ext cx="1858875" cy="1924206"/>
            <a:chOff x="4114800" y="1363585"/>
            <a:chExt cx="4800600" cy="4612944"/>
          </a:xfrm>
        </p:grpSpPr>
        <p:pic>
          <p:nvPicPr>
            <p:cNvPr id="633" name="Google Shape;633;p76"/>
            <p:cNvPicPr preferRelativeResize="0"/>
            <p:nvPr/>
          </p:nvPicPr>
          <p:blipFill rotWithShape="1">
            <a:blip r:embed="rId10">
              <a:alphaModFix/>
            </a:blip>
            <a:srcRect b="0" l="0" r="0" t="10792"/>
            <a:stretch/>
          </p:blipFill>
          <p:spPr>
            <a:xfrm>
              <a:off x="4126909" y="3230430"/>
              <a:ext cx="4788491" cy="2746099"/>
            </a:xfrm>
            <a:prstGeom prst="rect">
              <a:avLst/>
            </a:prstGeom>
            <a:noFill/>
            <a:ln>
              <a:noFill/>
            </a:ln>
          </p:spPr>
        </p:pic>
        <p:pic>
          <p:nvPicPr>
            <p:cNvPr id="634" name="Google Shape;634;p76"/>
            <p:cNvPicPr preferRelativeResize="0"/>
            <p:nvPr/>
          </p:nvPicPr>
          <p:blipFill rotWithShape="1">
            <a:blip r:embed="rId11">
              <a:alphaModFix/>
            </a:blip>
            <a:srcRect b="11131" l="0" r="0" t="0"/>
            <a:stretch/>
          </p:blipFill>
          <p:spPr>
            <a:xfrm>
              <a:off x="4114800" y="1363585"/>
              <a:ext cx="4800600" cy="2553120"/>
            </a:xfrm>
            <a:prstGeom prst="rect">
              <a:avLst/>
            </a:prstGeom>
            <a:noFill/>
            <a:ln>
              <a:noFill/>
            </a:ln>
          </p:spPr>
        </p:pic>
      </p:grpSp>
      <p:sp>
        <p:nvSpPr>
          <p:cNvPr id="635" name="Google Shape;635;p76"/>
          <p:cNvSpPr txBox="1"/>
          <p:nvPr>
            <p:ph type="title"/>
          </p:nvPr>
        </p:nvSpPr>
        <p:spPr>
          <a:xfrm>
            <a:off x="742950" y="114300"/>
            <a:ext cx="7772400" cy="571500"/>
          </a:xfrm>
          <a:prstGeom prst="rect">
            <a:avLst/>
          </a:prstGeom>
          <a:solidFill>
            <a:schemeClr val="lt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Pattern recognition engine?</a:t>
            </a:r>
            <a:endParaRPr sz="1100"/>
          </a:p>
        </p:txBody>
      </p:sp>
      <p:sp>
        <p:nvSpPr>
          <p:cNvPr id="636" name="Google Shape;636;p76"/>
          <p:cNvSpPr/>
          <p:nvPr/>
        </p:nvSpPr>
        <p:spPr>
          <a:xfrm>
            <a:off x="1314450" y="685800"/>
            <a:ext cx="3969260" cy="39241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Deep Learning in Neural Networks</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77"/>
          <p:cNvSpPr txBox="1"/>
          <p:nvPr>
            <p:ph type="title"/>
          </p:nvPr>
        </p:nvSpPr>
        <p:spPr>
          <a:xfrm>
            <a:off x="1143000" y="171450"/>
            <a:ext cx="6858000" cy="571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700"/>
              <a:buFont typeface="Calibri"/>
              <a:buNone/>
            </a:pPr>
            <a:r>
              <a:rPr lang="en" sz="2700"/>
              <a:t>What else do we need? </a:t>
            </a:r>
            <a:endParaRPr sz="1100"/>
          </a:p>
        </p:txBody>
      </p:sp>
      <p:sp>
        <p:nvSpPr>
          <p:cNvPr id="643" name="Google Shape;643;p77"/>
          <p:cNvSpPr txBox="1"/>
          <p:nvPr>
            <p:ph idx="1" type="body"/>
          </p:nvPr>
        </p:nvSpPr>
        <p:spPr>
          <a:xfrm>
            <a:off x="1485900" y="1028701"/>
            <a:ext cx="6057900" cy="3394472"/>
          </a:xfrm>
          <a:prstGeom prst="rect">
            <a:avLst/>
          </a:prstGeom>
          <a:noFill/>
          <a:ln>
            <a:noFill/>
          </a:ln>
        </p:spPr>
        <p:txBody>
          <a:bodyPr anchorCtr="0" anchor="t" bIns="34275" lIns="68575" spcFirstLastPara="1" rIns="68575" wrap="square" tIns="34275">
            <a:noAutofit/>
          </a:bodyPr>
          <a:lstStyle/>
          <a:p>
            <a:pPr indent="-177800" lvl="0" marL="177800" rtl="0" algn="l">
              <a:lnSpc>
                <a:spcPct val="90000"/>
              </a:lnSpc>
              <a:spcBef>
                <a:spcPts val="0"/>
              </a:spcBef>
              <a:spcAft>
                <a:spcPts val="0"/>
              </a:spcAft>
              <a:buClr>
                <a:schemeClr val="dk1"/>
              </a:buClr>
              <a:buSzPts val="2400"/>
              <a:buChar char="•"/>
            </a:pPr>
            <a:r>
              <a:rPr lang="en" sz="2400"/>
              <a:t>Intelligence is not just about </a:t>
            </a:r>
            <a:r>
              <a:rPr i="1" lang="en" sz="2400"/>
              <a:t>pattern recognition</a:t>
            </a:r>
            <a:r>
              <a:rPr lang="en" sz="2400"/>
              <a:t>.</a:t>
            </a:r>
            <a:endParaRPr sz="1100"/>
          </a:p>
          <a:p>
            <a:pPr indent="-88900" lvl="0" marL="177800" rtl="0" algn="l">
              <a:lnSpc>
                <a:spcPct val="90000"/>
              </a:lnSpc>
              <a:spcBef>
                <a:spcPts val="800"/>
              </a:spcBef>
              <a:spcAft>
                <a:spcPts val="0"/>
              </a:spcAft>
              <a:buClr>
                <a:schemeClr val="dk1"/>
              </a:buClr>
              <a:buSzPts val="1400"/>
              <a:buNone/>
            </a:pPr>
            <a:r>
              <a:t/>
            </a:r>
            <a:endParaRPr sz="1400"/>
          </a:p>
          <a:p>
            <a:pPr indent="-177800" lvl="0" marL="177800" rtl="0" algn="l">
              <a:lnSpc>
                <a:spcPct val="90000"/>
              </a:lnSpc>
              <a:spcBef>
                <a:spcPts val="800"/>
              </a:spcBef>
              <a:spcAft>
                <a:spcPts val="0"/>
              </a:spcAft>
              <a:buClr>
                <a:schemeClr val="dk1"/>
              </a:buClr>
              <a:buSzPts val="2400"/>
              <a:buChar char="•"/>
            </a:pPr>
            <a:r>
              <a:rPr lang="en" sz="2400"/>
              <a:t>It is about </a:t>
            </a:r>
            <a:r>
              <a:rPr i="1" lang="en" sz="2400"/>
              <a:t>modeling the world</a:t>
            </a:r>
            <a:r>
              <a:rPr lang="en" sz="2400"/>
              <a:t>…</a:t>
            </a:r>
            <a:endParaRPr sz="1100"/>
          </a:p>
          <a:p>
            <a:pPr indent="-177800" lvl="1" marL="520700" rtl="0" algn="l">
              <a:lnSpc>
                <a:spcPct val="90000"/>
              </a:lnSpc>
              <a:spcBef>
                <a:spcPts val="400"/>
              </a:spcBef>
              <a:spcAft>
                <a:spcPts val="0"/>
              </a:spcAft>
              <a:buClr>
                <a:schemeClr val="dk1"/>
              </a:buClr>
              <a:buSzPts val="1800"/>
              <a:buChar char="•"/>
            </a:pPr>
            <a:r>
              <a:rPr i="1" lang="en" sz="1100"/>
              <a:t>explaining</a:t>
            </a:r>
            <a:r>
              <a:rPr lang="en" sz="1100"/>
              <a:t> and </a:t>
            </a:r>
            <a:r>
              <a:rPr i="1" lang="en" sz="1100"/>
              <a:t>understanding</a:t>
            </a:r>
            <a:r>
              <a:rPr lang="en" sz="1100"/>
              <a:t> what we see.</a:t>
            </a:r>
            <a:endParaRPr sz="1100"/>
          </a:p>
          <a:p>
            <a:pPr indent="-177800" lvl="1" marL="520700" rtl="0" algn="l">
              <a:lnSpc>
                <a:spcPct val="90000"/>
              </a:lnSpc>
              <a:spcBef>
                <a:spcPts val="400"/>
              </a:spcBef>
              <a:spcAft>
                <a:spcPts val="0"/>
              </a:spcAft>
              <a:buClr>
                <a:schemeClr val="dk1"/>
              </a:buClr>
              <a:buSzPts val="1800"/>
              <a:buChar char="•"/>
            </a:pPr>
            <a:r>
              <a:rPr i="1" lang="en" sz="1100"/>
              <a:t>imagining</a:t>
            </a:r>
            <a:r>
              <a:rPr lang="en" sz="1100"/>
              <a:t> things we could see but haven’t yet.</a:t>
            </a:r>
            <a:endParaRPr sz="1100"/>
          </a:p>
          <a:p>
            <a:pPr indent="-177800" lvl="1" marL="520700" rtl="0" algn="l">
              <a:lnSpc>
                <a:spcPct val="90000"/>
              </a:lnSpc>
              <a:spcBef>
                <a:spcPts val="400"/>
              </a:spcBef>
              <a:spcAft>
                <a:spcPts val="0"/>
              </a:spcAft>
              <a:buClr>
                <a:schemeClr val="dk1"/>
              </a:buClr>
              <a:buSzPts val="1800"/>
              <a:buChar char="•"/>
            </a:pPr>
            <a:r>
              <a:rPr i="1" lang="en" sz="1100"/>
              <a:t>problem solving </a:t>
            </a:r>
            <a:r>
              <a:rPr lang="en" sz="1100"/>
              <a:t>and </a:t>
            </a:r>
            <a:r>
              <a:rPr i="1" lang="en" sz="1100"/>
              <a:t>planning</a:t>
            </a:r>
            <a:r>
              <a:rPr lang="en" sz="1100"/>
              <a:t> actions to make these things real.</a:t>
            </a:r>
            <a:endParaRPr sz="1100"/>
          </a:p>
          <a:p>
            <a:pPr indent="-177800" lvl="1" marL="520700" rtl="0" algn="l">
              <a:lnSpc>
                <a:spcPct val="90000"/>
              </a:lnSpc>
              <a:spcBef>
                <a:spcPts val="400"/>
              </a:spcBef>
              <a:spcAft>
                <a:spcPts val="0"/>
              </a:spcAft>
              <a:buClr>
                <a:schemeClr val="dk1"/>
              </a:buClr>
              <a:buSzPts val="1800"/>
              <a:buChar char="•"/>
            </a:pPr>
            <a:r>
              <a:rPr i="1" lang="en" sz="1100"/>
              <a:t>building</a:t>
            </a:r>
            <a:r>
              <a:rPr lang="en" sz="1100"/>
              <a:t> </a:t>
            </a:r>
            <a:r>
              <a:rPr i="1" lang="en" sz="1100"/>
              <a:t>new</a:t>
            </a:r>
            <a:r>
              <a:rPr lang="en" sz="1100"/>
              <a:t> </a:t>
            </a:r>
            <a:r>
              <a:rPr i="1" lang="en" sz="1100"/>
              <a:t>models</a:t>
            </a:r>
            <a:r>
              <a:rPr lang="en" sz="1100"/>
              <a:t> as we learn more about the world.</a:t>
            </a:r>
            <a:endParaRPr sz="1100"/>
          </a:p>
          <a:p>
            <a:pPr indent="0" lvl="1" marL="342900" rtl="0" algn="l">
              <a:lnSpc>
                <a:spcPct val="90000"/>
              </a:lnSpc>
              <a:spcBef>
                <a:spcPts val="400"/>
              </a:spcBef>
              <a:spcAft>
                <a:spcPts val="0"/>
              </a:spcAft>
              <a:buClr>
                <a:schemeClr val="dk1"/>
              </a:buClr>
              <a:buSzPts val="1800"/>
              <a:buNone/>
            </a:pPr>
            <a:r>
              <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1543050" y="57151"/>
            <a:ext cx="6115050" cy="571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Probabilistic inference engine?</a:t>
            </a:r>
            <a:endParaRPr sz="1100"/>
          </a:p>
        </p:txBody>
      </p:sp>
      <p:sp>
        <p:nvSpPr>
          <p:cNvPr id="650" name="Google Shape;650;p78"/>
          <p:cNvSpPr/>
          <p:nvPr/>
        </p:nvSpPr>
        <p:spPr>
          <a:xfrm>
            <a:off x="1314450" y="685800"/>
            <a:ext cx="6057900" cy="514350"/>
          </a:xfrm>
          <a:prstGeom prst="rect">
            <a:avLst/>
          </a:prstGeom>
          <a:no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Bayesian networks, graphical models</a:t>
            </a:r>
            <a:endParaRPr b="1" sz="2100">
              <a:solidFill>
                <a:schemeClr val="dk1"/>
              </a:solidFill>
              <a:latin typeface="Calibri"/>
              <a:ea typeface="Calibri"/>
              <a:cs typeface="Calibri"/>
              <a:sym typeface="Calibri"/>
            </a:endParaRPr>
          </a:p>
        </p:txBody>
      </p:sp>
      <p:sp>
        <p:nvSpPr>
          <p:cNvPr id="651" name="Google Shape;651;p78"/>
          <p:cNvSpPr/>
          <p:nvPr/>
        </p:nvSpPr>
        <p:spPr>
          <a:xfrm>
            <a:off x="3714750" y="1714500"/>
            <a:ext cx="285750" cy="10287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2" name="Google Shape;652;p78"/>
          <p:cNvSpPr/>
          <p:nvPr/>
        </p:nvSpPr>
        <p:spPr>
          <a:xfrm flipH="1" rot="10800000">
            <a:off x="5600700" y="1885950"/>
            <a:ext cx="1600200" cy="1143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53" name="Google Shape;653;p78"/>
          <p:cNvPicPr preferRelativeResize="0"/>
          <p:nvPr/>
        </p:nvPicPr>
        <p:blipFill rotWithShape="1">
          <a:blip r:embed="rId3">
            <a:alphaModFix/>
          </a:blip>
          <a:srcRect b="22127" l="0" r="0" t="0"/>
          <a:stretch/>
        </p:blipFill>
        <p:spPr>
          <a:xfrm>
            <a:off x="1168003" y="1771651"/>
            <a:ext cx="5918596" cy="2974525"/>
          </a:xfrm>
          <a:prstGeom prst="rect">
            <a:avLst/>
          </a:prstGeom>
          <a:noFill/>
          <a:ln>
            <a:noFill/>
          </a:ln>
        </p:spPr>
      </p:pic>
      <p:pic>
        <p:nvPicPr>
          <p:cNvPr id="654" name="Google Shape;654;p78"/>
          <p:cNvPicPr preferRelativeResize="0"/>
          <p:nvPr/>
        </p:nvPicPr>
        <p:blipFill rotWithShape="1">
          <a:blip r:embed="rId4">
            <a:alphaModFix/>
          </a:blip>
          <a:srcRect b="0" l="0" r="0" t="0"/>
          <a:stretch/>
        </p:blipFill>
        <p:spPr>
          <a:xfrm>
            <a:off x="1362507" y="1143001"/>
            <a:ext cx="2523693" cy="1597727"/>
          </a:xfrm>
          <a:prstGeom prst="rect">
            <a:avLst/>
          </a:prstGeom>
          <a:noFill/>
          <a:ln>
            <a:noFill/>
          </a:ln>
        </p:spPr>
      </p:pic>
      <p:sp>
        <p:nvSpPr>
          <p:cNvPr id="655" name="Google Shape;655;p78"/>
          <p:cNvSpPr/>
          <p:nvPr/>
        </p:nvSpPr>
        <p:spPr>
          <a:xfrm>
            <a:off x="3829051" y="1828801"/>
            <a:ext cx="285750" cy="8001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56" name="Google Shape;656;p78"/>
          <p:cNvPicPr preferRelativeResize="0"/>
          <p:nvPr/>
        </p:nvPicPr>
        <p:blipFill rotWithShape="1">
          <a:blip r:embed="rId5">
            <a:alphaModFix/>
          </a:blip>
          <a:srcRect b="0" l="0" r="0" t="0"/>
          <a:stretch/>
        </p:blipFill>
        <p:spPr>
          <a:xfrm>
            <a:off x="5057775" y="3657600"/>
            <a:ext cx="2771775" cy="1347788"/>
          </a:xfrm>
          <a:prstGeom prst="rect">
            <a:avLst/>
          </a:prstGeom>
          <a:noFill/>
          <a:ln>
            <a:noFill/>
          </a:ln>
        </p:spPr>
      </p:pic>
      <p:pic>
        <p:nvPicPr>
          <p:cNvPr id="657" name="Google Shape;657;p78"/>
          <p:cNvPicPr preferRelativeResize="0"/>
          <p:nvPr/>
        </p:nvPicPr>
        <p:blipFill rotWithShape="1">
          <a:blip r:embed="rId6">
            <a:alphaModFix/>
          </a:blip>
          <a:srcRect b="31471" l="4433" r="2475" t="21282"/>
          <a:stretch/>
        </p:blipFill>
        <p:spPr>
          <a:xfrm>
            <a:off x="5423350" y="1200151"/>
            <a:ext cx="2406202" cy="782873"/>
          </a:xfrm>
          <a:prstGeom prst="rect">
            <a:avLst/>
          </a:prstGeom>
          <a:noFill/>
          <a:ln>
            <a:noFill/>
          </a:ln>
        </p:spPr>
      </p:pic>
      <p:sp>
        <p:nvSpPr>
          <p:cNvPr id="658" name="Google Shape;658;p78"/>
          <p:cNvSpPr/>
          <p:nvPr/>
        </p:nvSpPr>
        <p:spPr>
          <a:xfrm>
            <a:off x="5257800" y="2000250"/>
            <a:ext cx="400050" cy="160020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659" name="Google Shape;659;p78"/>
          <p:cNvPicPr preferRelativeResize="0"/>
          <p:nvPr/>
        </p:nvPicPr>
        <p:blipFill rotWithShape="1">
          <a:blip r:embed="rId7">
            <a:alphaModFix/>
          </a:blip>
          <a:srcRect b="0" l="0" r="0" t="0"/>
          <a:stretch/>
        </p:blipFill>
        <p:spPr>
          <a:xfrm>
            <a:off x="5429250" y="2000250"/>
            <a:ext cx="2509147" cy="1714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pic>
        <p:nvPicPr>
          <p:cNvPr descr="http://t0.gstatic.com/images?q=tbn:ANd9GcQ8zEV4yx0WNTJ0R-IboTGJtit2blzQK9pCS0TsUCrfb8emr2OSfQ" id="665" name="Google Shape;665;p79"/>
          <p:cNvPicPr preferRelativeResize="0"/>
          <p:nvPr/>
        </p:nvPicPr>
        <p:blipFill rotWithShape="1">
          <a:blip r:embed="rId3">
            <a:alphaModFix/>
          </a:blip>
          <a:srcRect b="0" l="0" r="0" t="0"/>
          <a:stretch/>
        </p:blipFill>
        <p:spPr>
          <a:xfrm>
            <a:off x="1143001" y="3829051"/>
            <a:ext cx="1850231" cy="1385888"/>
          </a:xfrm>
          <a:prstGeom prst="rect">
            <a:avLst/>
          </a:prstGeom>
          <a:noFill/>
          <a:ln>
            <a:noFill/>
          </a:ln>
        </p:spPr>
      </p:pic>
      <p:sp>
        <p:nvSpPr>
          <p:cNvPr id="666" name="Google Shape;666;p79"/>
          <p:cNvSpPr txBox="1"/>
          <p:nvPr/>
        </p:nvSpPr>
        <p:spPr>
          <a:xfrm>
            <a:off x="1428750" y="57150"/>
            <a:ext cx="6515100" cy="8572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400">
                <a:solidFill>
                  <a:srgbClr val="0000FF"/>
                </a:solidFill>
                <a:latin typeface="Arial Black"/>
                <a:ea typeface="Arial Black"/>
                <a:cs typeface="Arial Black"/>
                <a:sym typeface="Arial Black"/>
              </a:rPr>
              <a:t>Symbol manipulation engine?</a:t>
            </a:r>
            <a:endParaRPr sz="1100"/>
          </a:p>
        </p:txBody>
      </p:sp>
      <p:sp>
        <p:nvSpPr>
          <p:cNvPr descr="data:image/jpeg;base64,/9j/4AAQSkZJRgABAQAAAQABAAD/2wCEAAkGBhQSEBUUExQWFBQWGBcaGBgXFxccFxwaHxodFxgXGBocHCYeFxolGRwXHy8gIycpLCwsGB8xNTAqNSYrLCkBCQoKBQUFDQUFDSkYEhgpKSkpKSkpKSkpKSkpKSkpKSkpKSkpKSkpKSkpKSkpKSkpKSkpKSkpKSkpKSkpKSkpKf/AABEIAOUA3AMBIgACEQEDEQH/xAAcAAACAgMBAQAAAAAAAAAAAAAFBgMEAAIHAQj/xABGEAABAgMFBAcGBAQEBAcAAAABAhEAAyEEBRIxQQZRYXETIoGRobHwBzJSwdHhFCNCchZikvEVM6KygsLS4hckJUNTg9P/xAAUAQEAAAAAAAAAAAAAAAAAAAAA/8QAFBEBAAAAAAAAAAAAAAAAAAAAAP/aAAwDAQACEQMRAD8A5VMml89d8QmaTr4xYMoklh9uL6RHJsxUoJSHJP3fkzwGipyjmSWDZnu4R7JKiQAS5IArvgtZdnypNS1CXPCrdoD9hiFFmwUSXJJA5ULhxwNeEAwLu5Fls6VqW6lh2dQCjUAlq4dQO0kPAqbf01YDLICRQAEJ7AG8amLFvAUtlkrUlLBKahI3ZU58+ES2OyomEJGNJNAFDEgl2CXzRpWlYDy7betaVOoKZ3SSsKNDUOWPnBBF1qmqxpWQ7N1sy1FHjkSd7wIVZFJxgt1cnDLDhTgswYFOmsU520S8SMBwhDU0oaU4MO6Aebp2hFmEsTgVoWFOoHIOxBGmvCpic7VSZiky1EhBU+IqJwkHrNzHlzdDtF5GbLAywk4d7E+fPWKMwkGpO/vrTTOA6yu3mzqKkLJRmJgUcLbiR7pyooEGlRA+ZtZMEzpJS1hKg5R11IdveTmAd4yzqMoR7HeMxBDK0pmzZtw9cYktF7KUGxFBP6VIAH9SQHHMd8A7W7bOYoAYy/HEFOa7x4v31hat95zslqYEuC5IBfE41FasD3wAK1hRSpwpLVfxHCo4RZk2tQ11AY7iAR4t9YCyvaC0JBQuYpaWf3lMRoQX3eizRJL2vno6nSLVL+ErU4/aX9botdPImpAmJMtWi05gmhJG7Lv1gdeFwKlkHqrlmoUnxB+Etzq3CA3m25EwuCoE51ZQ3kt72tc9IpmxrIITMqKgPmMy3H6QOPrf2xtLnmAwzZjkEqB1BJ3j7RGLSr4j3mNyt31owiFR0gN/xa/iPeYw2xfxq7zERjwwFj8dM+NXeYz/ABGZ8av6jFd48UICybymfGrvMZ/iU341f1GKxj0wFpN5zf8A5Ff1GLUm9pwFJi/6j9YFpi1IZoC+bETiSKVqNSxanKsFrpuZkLUrIJIxUYULsc3akTSrZLRPqWwkgkihrrRwcvHnF+1XrLZYCXbIoWChsmAJFOGpgJbukowqeuGpyfCcSVEBnICSS3DTVZvWxJlqUx6oyfXiKUBDGCV33vLE2qzLAyoTTIpIyOsR7Q3hKmTSZdAS1AQVOakA0TU6cIAJZ7M7qUMSaGj4BzUNe+D11WVKsKkdVSSMSUknEO3UgHtbUVHiUtai3VSHGFIcDiTk7jf9IMXRZVBJWKKKWcAjNxiZh8T8wIAHfV49LMmEOACK5l0uM+LkwBMuuUOv+AlCSTVPukbjUVHY78eMYbll4QEsSQz0INOFQeMAvXZdq1kMw3ElgKipOjUPjByVcrB50orD0Ug18KEZ+PGLFms6mSFIo7gtqHFaUPyg3ZrEkpOEBC83dVd4Bcp8DzgAKbskoonGzvhmADkzEiPU3IFlmLPQAg9jUyhvsd1qVVQUwYEZgO1RodIOStlEu4BGGobdVu7KAQ17HgJGEVYjk4qPm3PfFT+D14gCCzsfAeQjqpupiKOCGq3BjEki7ASX3VGdcoDjds2fWApnDEnsJNPLxirIlTUApL4WOZyIHVNd3lHYrTcIKWajZeuyAd63GkpKSGHLj5faA45PlnGQB3ZcW4PHnQK3EmHS27MdGcQliYgn3nU7DMUPVMQz9nzLT00oHo8lhfWw9+mRy41zgFhMglLaeGVNHitPlMTwMM86zIC09UpCxkGIJ1AP6VAtzDaxTvSzBTEnrH9QyVu5EjyIgF4xgETqkkRHggNCmPFRuRGkB4Y9j0pjUiAyLcjKKqRFyQKQDCpipX5ZJxEMpTHPLKvnA62TEIUeol9wLtzy846J7Rrjm/jJkyS2EiqAlmCQAVPqSTkK1jmWIF3Lir1Y/UwHky8Ek9VODeXL9nDLON2BUMBKizDTtiSRdgWxS5HxGgfP0Ibbj2ZYhQSCQzFjmci2QI9ZQGXJswueuXZ0qYviWwoBx+Hlq3AAdVRsfLRLCUJYAV4/TIRJsds4JCStXvKPcNAOENQTAIs/ZutUulTOwrvcDnAefsYErdILGrUYVqK6cvGOoqkgxAqwJOkBz+wbPJB64BBpQ5UzaC0rZRDdQVz+TboaDdiCMonl2cANABLBYCHC0sCPH16pF2XZm5D6V+UEWjwkQA6ZZ2FIrqkEE0ppBKarhFRZfg+kBRUk4WJ7ftAW1y8ShqzgwctMyn0gLZpmb7zlzoeEAGmWUonFn6OZRVHAz6zbwWPGohYnWzoJykKTRZwqTo4NGPJ6n4huhvvSWAvUAMTxY5c6wiX8vFaimhCgGGjtnwyBp8RgBV6yHSSg4kguCPeTvSRnThxgPOnKzNQ5euupgxaUhKnqUKYKBbNvA+edYrGyAK6NZYFsKv0ndXTPPQvADkzQSx79e2NplgLOPnG16WZUuYUrBcat1u3Q0g3s7hmoKSQVDvbf/aAWVWQiIVyYeLRc40EDp9zNALBlxGUQenXZwinMsMANCIu2RPV7Y1NmaCl22N0dv0gO739ZxOtExLNhs8zrNQAvWmeTx89yrMmrq13eGVI+hLytqUG3LxV6NEsMAS6gpgBqXIjiJujESMISAcyT5Ds174C1diUKWhG8dZtBrrSmvhHT9nrMlk4fd0G4AUFcm9ZvCLdtjRKIYghwCcLOdMyTTNjujoNyrBKN5BIp3eHlAONnLJAi4kxRlKoIsS19YwFiMjHjIDIyMjx3gPYiWogxI0V5tICKYoxCfVY2mHi8Vpi8zSAqW6aG7Pl4QClzcIUT3fODF5DqvkfTtAR3d8iN1NPpARXkoKIZq5Dix3cH7+cc+v2zBS0kFqlt4rkeNWH7RvhztCvc0S+YOVR5Qo3tOQVrQThSSSCTQPVlHc4z0eA1tMjHLckomAMXBZQbN97acIX02sglC2NaFnY9mjQ+XPc61S8JBKcOYqKVBJyNdRXzgHtDstMS5w4a0OIcDUCpGWYfnWAX7WFFCf1IGmeHgFZgZdUuIoSZ6pdUKI8wR5GCln6oKVMoVcBueWfxBoG2iz4Zig76P4gnfRvCAZLq2pStkzeqfi0fcd3ODs+w0fSEJN3JVZ1zcfWQoJKG35KBfnDNsptEFyuhWAClJwnePrAE7v2am2pExckBaZZIUXAYipFczCtPnS8RTiDgt25ecdd9kMoG7Z5IoudNfiGAgN/CFhm/jymSlSpKEgddaQFspRyy/TWuUBzeZZIO3DYHlO36j8oW7HLKJoALJJq+UdI2dsI6F96j8oAvtDeolzpxmFx0h0DU6g7alvlnHPr8tjzPdHLQFnJ9cKiHbaWy9IOkUHBnzUnOoEzhkytYUr4WhMzc5UASxyLYuGQFOMBvcyCojGX1AGSQa6MEjXUw/wCzdoClBtB68GhEsMwBBUqYVOA1CANGA3wxbI20rmhIDNm+ZD/2gOmWfI8ItJTV4pWdNXMXpUBI8bRrG0BkeR7HmKA1UYhmjOJFE8ohWBkTnAV1J0yitMoO+LCpYd698VLQl8oAZe04gOdz+ELdon4QRo9PEH5QzXonqHdSEi1uSqtHoOUBLMn0Z8yCPB68n7oTr0lqUSQMTEpPY3jwi9areXwg5FwNeI4uIFrtBdKgS5ASWzcBsQyqwHjAXrru+dhJlkgCuA0I3s4Y8jv0ivbZdqySt0uzDCODV+Ri/dt+rKggqD6EhnppoTwzLRra7OVOErYEAkHL5uHOe6tWgF20SpstTLHMEhTcaEtFK2zHYgaANXRu3d4xbt8rAtQU4Ulxlx0rl4RSmrcNrSulNe0QFuw2Nc1SpcsOVYQBvIL+QMMVk9ld5SZiZhkJZJBLTEGgzoC5pGuwiEqtcp8it2Aq4BrlQMPGO8IvHHKnGnVSrn7pNdxcGAS/ZbaAbomO3+dM8SDAixXh0cu9GlzZiVqLzEpGFJwEFKiS7jgGrGuwFrXLuqctKAsdK5dYToNTlpE10rmi7beqanCtc40d6FCcIBFMjmIBLtOzaJkvpOkUkbsIgxcV49BK6MTAoAmvyiKdeP8A5cjnrAKyMQSaV+QgO2XbdXT3aAKKUqYsHV+kVR+Icdsccv8AltOdTnArARxDE8CHMd+2dk4LJJH8gPfX5xxDb2zBNqWrCQhaiXZwC7qyzq+py4QFO60KUErOYJodOHP1whv9n6CZ6yWICTlxI+kKtkmlUtSv3U55Uy0PN+cHthLelJmk0FBx6tezPzgOrIUw9dsWekhRm7WJljEcjkPLnGqNtCp2QSYBxTaGiZM4EQi2ja8pHWTh5wQuPaZMwVo+T+qwDSqa0QrtLGKdptLB6sIFW69eqSH35GANi3Jeqg8U7Te0tOZ+cci2h2gtIUVJQtINHUlQfkcuyK122C32qqUzGzcpU3N/pAddXfsqjqjWXb0EkJPZ9I5zLuS2SC81KlJzLggDlFuda3BMtRSoaFxT1qIBxvWcMJ409dj90JF6TAiYRmyaCnY++oiOz7UqCiFg4jRySTyc5CI7fZxiK8iQx1caQAO8ZLjJyK+jFC0LwgMSHOMcw4UOdDDBZrPiPWLevCF3aJOFSQwZywbcoiAwz2WCGoXLZ4c9+geCU5bSyUn3XIyzAduTUIhX/HMQ1SAX1fRuTRbsttOVCDodTx9aQE18zgvCpmzSrc+YPGAkxByEMEuwJUCAWfQ08RkdKtGWXZwqJcgcqns0bjACLqtapUxMxLukvHctn7/RPsdpmShgBlTHSzZJNaUBrWOXouWUhkqmYlH9Kak+DNxrlDfcNimSrvt5DCWqQtgH3Krzb1SAm9m5BulYIBBmF3ZtM4TkbcFNmnWXAVGbOWrpCvIOGDNuG+GPYO04brbUzFnuaOX48UyuqifF4B1tIV+HGvaICWBJIU/xHyEE7dK/ISXzG6Bd0o6iv3HyEB9LWe0IQgAqAwpSDXJg1Y5bfdgmTpQSspQHcKVhbMl3L6PkNM46Zap8tMmYVFOSqkjdxzMc02ht6JdjUqUkrmpwMzkaJOVCwc6wAWy3ZXo5K04UkCZNUOriUOrLlp/UwYkmjmPbxuYWQoqtfSS0zXcJBdnGFAFQ41iqVr/CypyCQVqUtRUQWOMlzQAkHgKDKLFvu9cyTKWq0lZEtKRLAAwswEv+ZhmYC/Z9rplnlEpWEAFw5JoOZMT2P24hKGX11jchkd7giFiVsVOtM7CrEiUnMn5A84NTPZFKUzzCjCKsU1c5l4At/wCM0iegom2Z0qBBIqBxah7jC3s8EptMxMxylLKH5kxsCvdUC4plnyzg9ZvZ1ZpQSULJUkuCSKniwy0aBt8bKptF4okoxJQqUv3S2RGBJ4OfDhAOqNnwhHSKSMBq6p8wADTrFbfKE/aSalU/o5fUTLQFzFhalUJZCUdYpJLGsGLT7I5qpOBVtmqDAYCqZgpwxNpuhYTsybKmcgrCmMoZksAWeuhKww5wHsnby0yH6IkAarOMszBqDDyEX7v9pl5KmBDJUo5IwBwN6qUEb2HZzBMlzFAKSmpBqCf0k8AcxDHY7LKlTPyveqcS2JJJxKLtka+EAn2/20WxJKSJbhRSU4VBVNXFM6QHl7RybUSVpKZhNMK1oJ35Fn7Icbw9n8mbN6aYgYlqJVhWQDxCWGZzrAe+vZ+ktgAlpS2X3gB9hutU2alMqZ7xAKZ2fMKSGWBuIBi6qWpJMqYGWhRBTxFK1gnY9k5iEAuThKSKgHLeeQpFGf8Ai7Xa5/5LAKCQsBKUnCMBxE5lgk0+cBQm2kIfEWFfQHlC5ea1TusEkJFcRpoK+ENszZwSVAzlCYs5gZeOdY3nWVJIBLJV1TuqDXgHw9hgEmwXRMmVQlKj8KqdxND3vSC4sqJISkpZZqzHPwePJliVJOEguCRroRXlUB9DF2w30FdRRJG4ive9aaGAGzL2mJcBKGOfxebiNbHa8TkuwIdJqKnPPtgpeNnQoUFcxmB4jwMRzLlMqz4szMIYcM/n4QHtw2JJtcpkv10hWLTwqM46Ff6kyrotJGJujIBVnU4W5VhI2QUhNsJW+FCXdiau3lXnDNtbfktdzzgkkkgJDg/GDmeEAt7N2jDdyatWYTy+sc9lTSZgJ3v6aCUuzo6AKIfMnPJ+fCBco/mU390A13jbR0CaaRDs8R0Rf4z5CN7wmPLSOEQ3GtpZ/cfIQHf9o7pliyzSEgEgh2q6lAZ9sLt83IpEpk1oQGZ8mrTxht2iH5QT8UyUn/WCfKNZyHBgOX3VdWKyTJK3C5U1SS/wzUkoXydYrwiSwysVmkuwCVz5cz4gsddNN7OP+GG+ddaelXNV/lzvyJp0GXRLfQYypBP86d0Bb92MnylptEo9J7vTo3qBw9KBvKM+3Q0AjMlmcgBICUjIVBpq4rFb+HlZqUc9XI51gxdtnRNs4YuCK4aEaNFibZ1E4WoIAGmwrCmB4P8ASKl1Ai98AdpcpzufIDxeGnoAgFSiyUgkk6UzgLszZlG0TJxB/NZQJ3ZAdgpzMA4W2bhQ+scdv22YrxKDRFoRgGLIK/QS2gWEx1a+J7J7I5/e2zhtPuDrCoq1OHEFj2QBPZqy9LZAVMS2EsTQihBeLqrmrR6UzrE2zVpGAy1DDOBeYjI4jUqbcXeCSpJBp4wANdhWKBhzK/8AqiumyLCnIS4yPWV3YlQwTpJd84gWg5NSkAKm3ksULEU0gRdl5pQmYXxBU2YotoXZgdGaDV+yOgkLtC2ATRIo6lmiEJ3kqYd8JQsxkyUSz7yR1snKiSpVdakwFu+7zdmL7jrygTPn4wBTXf8ACTzzbuihbppJZ8qxHInOO7zfzEBpfFveY4qAVMHO8gjgTAkWpIVUl9Dr279OMXlsSon3Q7+m3PAETHXR2eAbkTgrAAaEDvfurm0Q3zfbzUS3dKAzaDfEN4z8ITuQjxP9jAGVNAViJqYBt2cTNXNnGWAcMsA1H1rR/RjXaGwzJd3BRSQlShVwBUlurv5xNsDOATa1PmlI8DxiLbTagTrMiSj3ElLk6qHygFSWkFAaqt1a1yzivKH5h5mJ7KkUdR7PlFaWrrPxMAavGZ1Ryj25lfln9x+UUbVPDAcItXUrqdp+UB9JX778hO+a/YlCj5tEhEa3ml7TJG5M1X+1I8zEihrugNrrkhUkhQCkrVMcEOCCohiNQ0Jt77QTbMoygBMlpUQMYJUEu6RicEsMi+53h2uhLWeX+wHvD/OF285KTaZgVuToPhFfOADWHatLvgCTr1lfeCv8VgD9BP8AxHyaLMqXJA91PcIE3lf0iUWYPwgBV43zaLbNQhKfygXWMOEHzPaTDndcskgkNowyAGg7Ip3dOS2JmcPpBi500ftgIb4luquVO6Fe22zoSSNMoar4NSTuhPtlmxzEjR3L98BpbZc5ZTPQyJqaoWc2yKSNU84rq9pk+XM6O0WWWTliQpSQT3GDd7XtKRLIJAIFBrHPbsV+LtEwEuhIoTqYDoNm2yQsf5ITzmq//OLS9pkpFEJHGp7nhbsEw2dQQvrI0UfJUMZTKWgskV1aAVL+vjppiVr6ypfufCl8ylOQVxZ84Bz5il+qw82u6pZ0qPpnAC1WRKDRmO/lAKNrs2FzocjFBVBm1fnDFeiGRT1qPpC9aVO8ANvFRwMH6x+TxHZbIUEEhychBCzjFMFAanODyLIiWDNmHLwgFe/FFCUpUeup1K3DQDsgRi63ZFu9LV0sxSzloOGkUVGvYIAnYb1UiVNQn9bOeG4RUtVodAFYhkzmfKPJ85x3wG0uaKCI5JrEtlPXHrSIZWbwFi05QQun/L7T8oGkxcsExk9sB9QTq2o/yyh/qWf+mPbeWlLO5KvKK+P8+e1GEtILahJV/wA0ezUK/DlK1BSlFKXAbNQGXKAKyJeFATuSB4NCxtSejtCVfGhu1Jr2spMNSlN3wD2zu8zLPiT70ohY5ZKHJi/ZAJF/X6ZaCwJUYrbN7OTFkWi0ZGqEndvf5RZnWLp0hWFyGLFtNO3KDVs2llplM6XyZw4I8oC0RTCN1MuY843TtSiUliQlQzECbvvQTKvuY+NfLsijtjcqp6MSAy0jTlrvgL987dSUpd8SjRhHOb226UVHBQk90K15LnoJSsMeVYr3fZFTFhIBJMAXstjnWuYOsok5kknwyjo2z2zybMlIL1cnmxoeER7J3J0SQ4YtBadaEpJds6t49kBan2ZKh1tRloPQgSJsyzHrOZehbKtAdI1XtCgKYgvwPhyg8ieJkshklJABGhgKhtgUkMXoOOm4ws3taDiLlt0MNhulgpI90GleALPrCvtEkhYBDVDb4CreaiJYfVjC4QMNeNO0w0X/AGbCkDgIWrRSrZB4DSyTwFAnIKHkXiC/7/6ZpaT1AaneeHCBUiyKWFqAcJqo6CKyjuMBi1xi8zEcbqNTAbpbDGk1ozSNJhgJZOfrdGiVRtKNfW6IgYCy8TSTSIJaqRbkJpAdalbazkqUQiW6lOSyw5ycsqsXR7QV0xSgWINFqzBcZg6xy7+My9UdxjdO2SCKoIgOtTfaaFgAy1oIILpUg5fuTlFqX7S5CgUrTNYhj1E5ZHJccgG1ck5giJkbQyCzKrxgOs3LOSAlQqleVMlDLvHiOMXb02cs04hcyShZbVIevnCrsHe8ufLXJxAt4Pke/wAocpFoJQxzScJ5wCrfezKrKjHYkjOsoktX4STTkYWxtheD4fw3+l/+aOoTqy2OcC5UlJU+vEfKA5he1qmzHVOszH9qvkDA+xXmZavy5Bf9q/pHb2lMxCQOyPJlklEuEofs9ZwHLkbZWlgBZlv+xb+CYpTb2tk0kCzK4uCD4s0dLtFnD5huDN9opCaFFk8PHfxgEK79lbXPmByJNf3H+8PN27PTpSAJlocDNk9Y6dnZB2ySBLlmjnj6yiGbbg7t9oC7KsolynzceDeu+Oc2tfT21IGQLnsMNu019YJLJzIbwd4T9nzhKpqvXrdAZtZNGVITrYCQ2/15Qave1Y1vxpyMLt52woUGgJ5llAkzFOxCSOY3HfC2sQStF9FSFJYdYM8DSIDWPdTGExggMxx6VPHhEaKEBNLQXLJOR0iGPULIyJjWA3SpovWaZTtihFuz5dsBVXGkTzExGJZgNH8oyLVsuyZKXgmS1IWwOFQYsQ4LcorYIBk2Fv78LakLJZCuqrkaP2Fo7r0/WChksZ8R9vKPmtCKR27Y+bPVYJSpySMQeWT+oJoDwcPzZ4ByK6RTtEkj3XGXmIlsU3EB2ejFzowa6wA0zXoQDxiNgA7HJ/s0FZlhTn3xqbEnSggF1S1rLMQO+LljseH798GPwqUjLKIykDXnAV5qiwfxhXtFpCpudHAYbwx7oN3reDIJowBbf/aEoWrjoS7emrAZtDalTJiUpOQy8jEd4zRLlBCS7d3PzMQyp3XKzp6pFC8bUCSTkOXdAUJ85g9HMB5svpFFBNSHB46RbnTSpXDdwiiJ/wCeDuYQAtSWJ3ihjHi5fNnwzlbj1h25+MUYD2PDHhEZAYRHkZGCA2aNWj2PAYDZoKWBPV7YFhUELFNATnrAfRi/ZvdhOH8IgH/7AO92jk232x0uy25KLP1UrUMINQHaldHjvFklrxqKgQCSwoQKs/dAu9thrParQmdOxKKC6Ugsl95ap74DkO0WzWNKUoss6baDQzEGY1GHul3puLRvcXsTtU1lTimzpNet1pnYlJYdpEd4k2dKAyQANwjciAR7l9klgs7FUsz1ipVNLjsQGT3vDTabtTMllJoNG0bIjlui5M3RsMoBFkLMmaqUo1B0yI3jg8GETMi8BduyZKFTk/oIz3ZEcqxrdO0iSAF6iAZTNBZqmMBbP5RQNvQmrht8bLvJJFSO+AsqU5qer69dsCbztwCmB5gdvjFa8NoUIBY76vSE62bTY1UqA/bAE75vAAV4MPWUKs62k0BYH00R2y2lRxKPflAxVqp1e/1lAXbVbMIA13DPLWBM+YVZ926PJjkxoVQGk2YwzinYkFUwHNzGtrmkloatk9nCopURTMwEN63YJiA9DofWkKc+yKQS4yz++6OnXpduEN69VgHa7oxMsZih5Pkd/wB4BHjGh0mbE9Ml5TJW2R9092RhUt13rkrKJiShQzB8xvHGArNHmGJCmMSYCMiPQKRI8Y8BGItyMor4Yt2dNID68jxo9jIDykY8eNHkwwGlXjdqRiUxsrKAR/acB/hk88B/vEI9jlmdZkLBLlIqG94AAikPHtRR/wCnTRvZhxd25UhG9n0/HZ8HwkjjXL+/KAAzr+nyThckDKKVo2zmE1Cv6vtDZtPcwU6siODP9/OEe2XYd1YDWdtKtdGHaSfpEUi3TFK94tuFIiRY2i5IstYCZasRjGakbJS3GNpoIEBAUvFS2rwiLcxQGe4NAm0TMRgNrushmzpcv41pT3lo+g7n2cErC2iRTu+8ck9lV19Necpw4RiWewMPEx9DKQGPL6wCBtHd4DsNfXlC/ZbBiJEOl/jETuryeAFkl4ZidxZvKAtXZc7JBFHrFu89lJVpl4JssK3Ee8OIOYgrdNnbEnVKiO/rDzgwiQ3qkBwbaT2VT5Drk/nSxoPfHZ+rmO6ElckpJBBBFCDnH1iqQIXdodgbNawSuWMfxp6qu8Z9sB82tGrR0S//AGQz5TmQoTR8JovsPunwhGtt3zJKimYhSFblAj+8BWEEbCOrlrA4CCdgQopoNfpAfWkZGRkB5HgEeRkB6BGERkZAJftTswNiV2/7VNHMPZ1MaYU6GMjIDo1vu9KpYWc+Q7+BhJve6wC7+HAH5xkZABl3eM/lHhsQbPTdHsZAVkSnLO3Ht+8YqTTOPYyAoW+VTPw4QNlWdzGRkB1b2JXSkTZ83UBKRTQuTXsEdamSnePYyAWr0sgL8eH3gMbFkXqDu7N8eRkA03dIaY/xIBNNQw+cFOjDRkZAaiTxj3oYyMgNZllBoYDXpcEqakpmoTMTuUAe7dGRkAkXt7IrIokyyuUf5S6e5X1gRYPZ7gSR071P/t/98eRkB//Z" id="667" name="Google Shape;667;p79"/>
          <p:cNvSpPr/>
          <p:nvPr/>
        </p:nvSpPr>
        <p:spPr>
          <a:xfrm>
            <a:off x="1254919" y="-108346"/>
            <a:ext cx="228600" cy="22860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http://upload.wikimedia.org/wikipedia/en/c/c8/Alan_Turing_photo.jpg" id="668" name="Google Shape;668;p79"/>
          <p:cNvPicPr preferRelativeResize="0"/>
          <p:nvPr/>
        </p:nvPicPr>
        <p:blipFill rotWithShape="1">
          <a:blip r:embed="rId4">
            <a:alphaModFix/>
          </a:blip>
          <a:srcRect b="24776" l="13435" r="0" t="0"/>
          <a:stretch/>
        </p:blipFill>
        <p:spPr>
          <a:xfrm>
            <a:off x="1369219" y="2571750"/>
            <a:ext cx="1253728" cy="1363266"/>
          </a:xfrm>
          <a:prstGeom prst="rect">
            <a:avLst/>
          </a:prstGeom>
          <a:noFill/>
          <a:ln>
            <a:noFill/>
          </a:ln>
        </p:spPr>
      </p:pic>
      <p:pic>
        <p:nvPicPr>
          <p:cNvPr id="669" name="Google Shape;669;p79"/>
          <p:cNvPicPr preferRelativeResize="0"/>
          <p:nvPr/>
        </p:nvPicPr>
        <p:blipFill rotWithShape="1">
          <a:blip r:embed="rId5">
            <a:alphaModFix/>
          </a:blip>
          <a:srcRect b="65218" l="27470" r="27498" t="10818"/>
          <a:stretch/>
        </p:blipFill>
        <p:spPr>
          <a:xfrm>
            <a:off x="2743200" y="4249342"/>
            <a:ext cx="2058591" cy="734615"/>
          </a:xfrm>
          <a:prstGeom prst="rect">
            <a:avLst/>
          </a:prstGeom>
          <a:noFill/>
          <a:ln>
            <a:noFill/>
          </a:ln>
        </p:spPr>
      </p:pic>
      <p:pic>
        <p:nvPicPr>
          <p:cNvPr descr="Alonzo Church" id="670" name="Google Shape;670;p79"/>
          <p:cNvPicPr preferRelativeResize="0"/>
          <p:nvPr/>
        </p:nvPicPr>
        <p:blipFill rotWithShape="1">
          <a:blip r:embed="rId6">
            <a:alphaModFix/>
          </a:blip>
          <a:srcRect b="0" l="0" r="0" t="0"/>
          <a:stretch/>
        </p:blipFill>
        <p:spPr>
          <a:xfrm>
            <a:off x="2914651" y="2534841"/>
            <a:ext cx="1214438" cy="1714500"/>
          </a:xfrm>
          <a:prstGeom prst="rect">
            <a:avLst/>
          </a:prstGeom>
          <a:noFill/>
          <a:ln>
            <a:noFill/>
          </a:ln>
        </p:spPr>
      </p:pic>
      <p:pic>
        <p:nvPicPr>
          <p:cNvPr descr="http://t2.gstatic.com/images?q=tbn:ANd9GcQ4HCzNsboiEMHcLkZw5mcyWH6pZRqzmSMQdzH2BaCldZ3znBSTVPK9-6swmA" id="671" name="Google Shape;671;p79"/>
          <p:cNvPicPr preferRelativeResize="0"/>
          <p:nvPr/>
        </p:nvPicPr>
        <p:blipFill rotWithShape="1">
          <a:blip r:embed="rId7">
            <a:alphaModFix/>
          </a:blip>
          <a:srcRect b="0" l="0" r="0" t="0"/>
          <a:stretch/>
        </p:blipFill>
        <p:spPr>
          <a:xfrm>
            <a:off x="1369219" y="1039417"/>
            <a:ext cx="958454" cy="1246584"/>
          </a:xfrm>
          <a:prstGeom prst="rect">
            <a:avLst/>
          </a:prstGeom>
          <a:noFill/>
          <a:ln>
            <a:noFill/>
          </a:ln>
        </p:spPr>
      </p:pic>
      <p:pic>
        <p:nvPicPr>
          <p:cNvPr descr="http://upload.wikimedia.org/wikipedia/commons/thumb/6/6c/George_Boole.jpg/220px-George_Boole.jpg" id="672" name="Google Shape;672;p79"/>
          <p:cNvPicPr preferRelativeResize="0"/>
          <p:nvPr/>
        </p:nvPicPr>
        <p:blipFill rotWithShape="1">
          <a:blip r:embed="rId8">
            <a:alphaModFix/>
          </a:blip>
          <a:srcRect b="26720" l="8117" r="6174" t="-3427"/>
          <a:stretch/>
        </p:blipFill>
        <p:spPr>
          <a:xfrm>
            <a:off x="2180036" y="1354933"/>
            <a:ext cx="1007269" cy="1102519"/>
          </a:xfrm>
          <a:prstGeom prst="rect">
            <a:avLst/>
          </a:prstGeom>
          <a:noFill/>
          <a:ln>
            <a:noFill/>
          </a:ln>
        </p:spPr>
      </p:pic>
      <p:pic>
        <p:nvPicPr>
          <p:cNvPr descr="http://static.flickr.com/152/372358220_5962cf2861.jpg" id="673" name="Google Shape;673;p79"/>
          <p:cNvPicPr preferRelativeResize="0"/>
          <p:nvPr/>
        </p:nvPicPr>
        <p:blipFill rotWithShape="1">
          <a:blip r:embed="rId9">
            <a:alphaModFix/>
          </a:blip>
          <a:srcRect b="10900" l="0" r="0" t="23816"/>
          <a:stretch/>
        </p:blipFill>
        <p:spPr>
          <a:xfrm>
            <a:off x="4993483" y="1013222"/>
            <a:ext cx="2950369" cy="1444228"/>
          </a:xfrm>
          <a:prstGeom prst="rect">
            <a:avLst/>
          </a:prstGeom>
          <a:noFill/>
          <a:ln>
            <a:noFill/>
          </a:ln>
        </p:spPr>
      </p:pic>
      <p:pic>
        <p:nvPicPr>
          <p:cNvPr descr="http://www-formal.stanford.edu/jmc/jmcbw.jpg" id="674" name="Google Shape;674;p79"/>
          <p:cNvPicPr preferRelativeResize="0"/>
          <p:nvPr/>
        </p:nvPicPr>
        <p:blipFill rotWithShape="1">
          <a:blip r:embed="rId10">
            <a:alphaModFix/>
          </a:blip>
          <a:srcRect b="30582" l="16628" r="17744" t="4967"/>
          <a:stretch/>
        </p:blipFill>
        <p:spPr>
          <a:xfrm>
            <a:off x="3957638" y="1013222"/>
            <a:ext cx="954881" cy="1319213"/>
          </a:xfrm>
          <a:prstGeom prst="rect">
            <a:avLst/>
          </a:prstGeom>
          <a:noFill/>
          <a:ln>
            <a:noFill/>
          </a:ln>
        </p:spPr>
      </p:pic>
      <p:pic>
        <p:nvPicPr>
          <p:cNvPr id="675" name="Google Shape;675;p79"/>
          <p:cNvPicPr preferRelativeResize="0"/>
          <p:nvPr/>
        </p:nvPicPr>
        <p:blipFill rotWithShape="1">
          <a:blip r:embed="rId11">
            <a:alphaModFix/>
          </a:blip>
          <a:srcRect b="345" l="0" r="0" t="60241"/>
          <a:stretch/>
        </p:blipFill>
        <p:spPr>
          <a:xfrm>
            <a:off x="5499499" y="2322910"/>
            <a:ext cx="2444353" cy="1527571"/>
          </a:xfrm>
          <a:prstGeom prst="rect">
            <a:avLst/>
          </a:prstGeom>
          <a:noFill/>
          <a:ln>
            <a:noFill/>
          </a:ln>
        </p:spPr>
      </p:pic>
      <p:pic>
        <p:nvPicPr>
          <p:cNvPr id="676" name="Google Shape;676;p79"/>
          <p:cNvPicPr preferRelativeResize="0"/>
          <p:nvPr/>
        </p:nvPicPr>
        <p:blipFill rotWithShape="1">
          <a:blip r:embed="rId12">
            <a:alphaModFix/>
          </a:blip>
          <a:srcRect b="71004" l="0" r="50000" t="2"/>
          <a:stretch/>
        </p:blipFill>
        <p:spPr>
          <a:xfrm>
            <a:off x="4435080" y="3080147"/>
            <a:ext cx="1220390" cy="1176337"/>
          </a:xfrm>
          <a:prstGeom prst="rect">
            <a:avLst/>
          </a:prstGeom>
          <a:noFill/>
          <a:ln>
            <a:noFill/>
          </a:ln>
        </p:spPr>
      </p:pic>
      <p:pic>
        <p:nvPicPr>
          <p:cNvPr id="677" name="Google Shape;677;p79"/>
          <p:cNvPicPr preferRelativeResize="0"/>
          <p:nvPr/>
        </p:nvPicPr>
        <p:blipFill rotWithShape="1">
          <a:blip r:embed="rId13">
            <a:alphaModFix/>
          </a:blip>
          <a:srcRect b="0" l="0" r="34412" t="0"/>
          <a:stretch/>
        </p:blipFill>
        <p:spPr>
          <a:xfrm>
            <a:off x="6115050" y="4249342"/>
            <a:ext cx="1649016" cy="657225"/>
          </a:xfrm>
          <a:prstGeom prst="rect">
            <a:avLst/>
          </a:prstGeom>
          <a:noFill/>
          <a:ln>
            <a:noFill/>
          </a:ln>
        </p:spPr>
      </p:pic>
      <p:pic>
        <p:nvPicPr>
          <p:cNvPr id="678" name="Google Shape;678;p79"/>
          <p:cNvPicPr preferRelativeResize="0"/>
          <p:nvPr/>
        </p:nvPicPr>
        <p:blipFill rotWithShape="1">
          <a:blip r:embed="rId12">
            <a:alphaModFix/>
          </a:blip>
          <a:srcRect b="71138" l="50000" r="4745" t="0"/>
          <a:stretch/>
        </p:blipFill>
        <p:spPr>
          <a:xfrm>
            <a:off x="4967288" y="3935016"/>
            <a:ext cx="1104900" cy="1170384"/>
          </a:xfrm>
          <a:prstGeom prst="rect">
            <a:avLst/>
          </a:prstGeom>
          <a:noFill/>
          <a:ln>
            <a:noFill/>
          </a:ln>
        </p:spPr>
      </p:pic>
      <p:sp>
        <p:nvSpPr>
          <p:cNvPr id="679" name="Google Shape;679;p79"/>
          <p:cNvSpPr/>
          <p:nvPr/>
        </p:nvSpPr>
        <p:spPr>
          <a:xfrm>
            <a:off x="1314450" y="514350"/>
            <a:ext cx="6572250" cy="514350"/>
          </a:xfrm>
          <a:prstGeom prst="rect">
            <a:avLst/>
          </a:prstGeom>
          <a:noFill/>
          <a:ln cap="flat" cmpd="sng" w="952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chemeClr val="dk1"/>
                </a:solidFill>
                <a:latin typeface="Calibri"/>
                <a:ea typeface="Calibri"/>
                <a:cs typeface="Calibri"/>
                <a:sym typeface="Calibri"/>
              </a:rPr>
              <a:t>Logic, </a:t>
            </a:r>
            <a:r>
              <a:rPr b="1" lang="en" sz="2400">
                <a:solidFill>
                  <a:schemeClr val="dk1"/>
                </a:solidFill>
                <a:latin typeface="Noto Sans Symbols"/>
                <a:ea typeface="Noto Sans Symbols"/>
                <a:cs typeface="Noto Sans Symbols"/>
                <a:sym typeface="Noto Sans Symbols"/>
              </a:rPr>
              <a:t>λ</a:t>
            </a:r>
            <a:r>
              <a:rPr b="1" lang="en" sz="2100">
                <a:solidFill>
                  <a:schemeClr val="dk1"/>
                </a:solidFill>
                <a:latin typeface="Calibri"/>
                <a:ea typeface="Calibri"/>
                <a:cs typeface="Calibri"/>
                <a:sym typeface="Calibri"/>
              </a:rPr>
              <a:t> calculus, programming languages</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pic>
        <p:nvPicPr>
          <p:cNvPr id="685" name="Google Shape;685;p80"/>
          <p:cNvPicPr preferRelativeResize="0"/>
          <p:nvPr/>
        </p:nvPicPr>
        <p:blipFill rotWithShape="1">
          <a:blip r:embed="rId3">
            <a:alphaModFix/>
          </a:blip>
          <a:srcRect b="43518" l="3992" r="4665" t="12537"/>
          <a:stretch/>
        </p:blipFill>
        <p:spPr>
          <a:xfrm>
            <a:off x="-2514600" y="2114551"/>
            <a:ext cx="1977628" cy="750094"/>
          </a:xfrm>
          <a:prstGeom prst="rect">
            <a:avLst/>
          </a:prstGeom>
          <a:noFill/>
          <a:ln>
            <a:noFill/>
          </a:ln>
        </p:spPr>
      </p:pic>
      <p:pic>
        <p:nvPicPr>
          <p:cNvPr id="686" name="Google Shape;686;p80"/>
          <p:cNvPicPr preferRelativeResize="0"/>
          <p:nvPr/>
        </p:nvPicPr>
        <p:blipFill rotWithShape="1">
          <a:blip r:embed="rId4">
            <a:alphaModFix/>
          </a:blip>
          <a:srcRect b="0" l="0" r="0" t="0"/>
          <a:stretch/>
        </p:blipFill>
        <p:spPr>
          <a:xfrm>
            <a:off x="2857501" y="981075"/>
            <a:ext cx="2653903" cy="1133475"/>
          </a:xfrm>
          <a:prstGeom prst="rect">
            <a:avLst/>
          </a:prstGeom>
          <a:noFill/>
          <a:ln>
            <a:noFill/>
          </a:ln>
        </p:spPr>
      </p:pic>
      <p:pic>
        <p:nvPicPr>
          <p:cNvPr id="687" name="Google Shape;687;p80"/>
          <p:cNvPicPr preferRelativeResize="0"/>
          <p:nvPr/>
        </p:nvPicPr>
        <p:blipFill rotWithShape="1">
          <a:blip r:embed="rId5">
            <a:alphaModFix/>
          </a:blip>
          <a:srcRect b="17657" l="0" r="0" t="0"/>
          <a:stretch/>
        </p:blipFill>
        <p:spPr>
          <a:xfrm>
            <a:off x="9202341" y="2380061"/>
            <a:ext cx="2799159" cy="1506140"/>
          </a:xfrm>
          <a:prstGeom prst="rect">
            <a:avLst/>
          </a:prstGeom>
          <a:noFill/>
          <a:ln>
            <a:noFill/>
          </a:ln>
        </p:spPr>
      </p:pic>
      <p:pic>
        <p:nvPicPr>
          <p:cNvPr id="688" name="Google Shape;688;p80"/>
          <p:cNvPicPr preferRelativeResize="0"/>
          <p:nvPr/>
        </p:nvPicPr>
        <p:blipFill rotWithShape="1">
          <a:blip r:embed="rId6">
            <a:alphaModFix/>
          </a:blip>
          <a:srcRect b="0" l="0" r="0" t="92418"/>
          <a:stretch/>
        </p:blipFill>
        <p:spPr>
          <a:xfrm>
            <a:off x="9369029" y="4032648"/>
            <a:ext cx="2800350" cy="139303"/>
          </a:xfrm>
          <a:prstGeom prst="rect">
            <a:avLst/>
          </a:prstGeom>
          <a:noFill/>
          <a:ln>
            <a:noFill/>
          </a:ln>
        </p:spPr>
      </p:pic>
      <p:sp>
        <p:nvSpPr>
          <p:cNvPr id="689" name="Google Shape;689;p80"/>
          <p:cNvSpPr txBox="1"/>
          <p:nvPr/>
        </p:nvSpPr>
        <p:spPr>
          <a:xfrm>
            <a:off x="1485900" y="3486150"/>
            <a:ext cx="2743200" cy="120032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rug covering the platform was covered in dust. </a:t>
            </a:r>
            <a:endParaRPr sz="1100"/>
          </a:p>
          <a:p>
            <a:pPr indent="0" lvl="0" marL="0" marR="0" rtl="0" algn="l">
              <a:spcBef>
                <a:spcPts val="0"/>
              </a:spcBef>
              <a:spcAft>
                <a:spcPts val="0"/>
              </a:spcAft>
              <a:buNone/>
            </a:pPr>
            <a:r>
              <a:t/>
            </a:r>
            <a:endParaRPr sz="600">
              <a:solidFill>
                <a:schemeClr val="dk1"/>
              </a:solidFill>
              <a:latin typeface="Arial"/>
              <a:ea typeface="Arial"/>
              <a:cs typeface="Arial"/>
              <a:sym typeface="Arial"/>
            </a:endParaRPr>
          </a:p>
          <a:p>
            <a:pPr indent="0" lvl="0" marL="0" marR="0" rtl="0" algn="l">
              <a:spcBef>
                <a:spcPts val="0"/>
              </a:spcBef>
              <a:spcAft>
                <a:spcPts val="0"/>
              </a:spcAft>
              <a:buNone/>
            </a:pPr>
            <a:r>
              <a:rPr lang="en" sz="1400">
                <a:solidFill>
                  <a:schemeClr val="dk1"/>
                </a:solidFill>
                <a:latin typeface="Arial"/>
                <a:ea typeface="Arial"/>
                <a:cs typeface="Arial"/>
                <a:sym typeface="Arial"/>
              </a:rPr>
              <a:t>I thought that the rug covering the platform was covered in dust, but it was actually covered in silver!</a:t>
            </a:r>
            <a:endParaRPr sz="1100"/>
          </a:p>
        </p:txBody>
      </p:sp>
      <p:sp>
        <p:nvSpPr>
          <p:cNvPr id="690" name="Google Shape;690;p80"/>
          <p:cNvSpPr txBox="1"/>
          <p:nvPr/>
        </p:nvSpPr>
        <p:spPr>
          <a:xfrm>
            <a:off x="1428750" y="57150"/>
            <a:ext cx="6515100" cy="85725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400">
                <a:solidFill>
                  <a:srgbClr val="0000FF"/>
                </a:solidFill>
                <a:latin typeface="Arial Black"/>
                <a:ea typeface="Arial Black"/>
                <a:cs typeface="Arial Black"/>
                <a:sym typeface="Arial Black"/>
              </a:rPr>
              <a:t>Intelligence as symbolic computation</a:t>
            </a:r>
            <a:endParaRPr sz="2400">
              <a:solidFill>
                <a:srgbClr val="0000FF"/>
              </a:solidFill>
              <a:latin typeface="Arial Black"/>
              <a:ea typeface="Arial Black"/>
              <a:cs typeface="Arial Black"/>
              <a:sym typeface="Arial Black"/>
            </a:endParaRPr>
          </a:p>
        </p:txBody>
      </p:sp>
      <p:sp>
        <p:nvSpPr>
          <p:cNvPr id="691" name="Google Shape;691;p80"/>
          <p:cNvSpPr txBox="1"/>
          <p:nvPr/>
        </p:nvSpPr>
        <p:spPr>
          <a:xfrm>
            <a:off x="4572000" y="2007394"/>
            <a:ext cx="3257550" cy="21005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I thought that the rug covering the platform was covered in dust, but it was actually covered in the ground-up bodily remains of hundreds of thousands of tiny coral-like organisms who lived millions of years ago at the bottom of an ocean that has long since disappeared, except in the thoughts of certain geologists who remember it all too well. </a:t>
            </a:r>
            <a:endParaRPr sz="1100"/>
          </a:p>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descr="data:image/jpeg;base64,/9j/4AAQSkZJRgABAQAAAQABAAD/2wCEAAkGBhQSEBUUExQWFBQWGBcaGBgXFxccFxwaHxodFxgXGBocHCYeFxolGRwXHy8gIycpLCwsGB8xNTAqNSYrLCkBCQoKBQUFDQUFDSkYEhgpKSkpKSkpKSkpKSkpKSkpKSkpKSkpKSkpKSkpKSkpKSkpKSkpKSkpKSkpKSkpKSkpKf/AABEIAOUA3AMBIgACEQEDEQH/xAAcAAACAgMBAQAAAAAAAAAAAAAFBgMEAAIHAQj/xABGEAABAgMFBAcGBAQEBAcAAAABAhEAAyEEBRIxQQZRYXETIoGRobHwBzJSwdHhFCNCchZikvEVM6KygsLS4hckJUNTg9P/xAAUAQEAAAAAAAAAAAAAAAAAAAAA/8QAFBEBAAAAAAAAAAAAAAAAAAAAAP/aAAwDAQACEQMRAD8A5VMml89d8QmaTr4xYMoklh9uL6RHJsxUoJSHJP3fkzwGipyjmSWDZnu4R7JKiQAS5IArvgtZdnypNS1CXPCrdoD9hiFFmwUSXJJA5ULhxwNeEAwLu5Fls6VqW6lh2dQCjUAlq4dQO0kPAqbf01YDLICRQAEJ7AG8amLFvAUtlkrUlLBKahI3ZU58+ES2OyomEJGNJNAFDEgl2CXzRpWlYDy7betaVOoKZ3SSsKNDUOWPnBBF1qmqxpWQ7N1sy1FHjkSd7wIVZFJxgt1cnDLDhTgswYFOmsU520S8SMBwhDU0oaU4MO6Aebp2hFmEsTgVoWFOoHIOxBGmvCpic7VSZiky1EhBU+IqJwkHrNzHlzdDtF5GbLAywk4d7E+fPWKMwkGpO/vrTTOA6yu3mzqKkLJRmJgUcLbiR7pyooEGlRA+ZtZMEzpJS1hKg5R11IdveTmAd4yzqMoR7HeMxBDK0pmzZtw9cYktF7KUGxFBP6VIAH9SQHHMd8A7W7bOYoAYy/HEFOa7x4v31hat95zslqYEuC5IBfE41FasD3wAK1hRSpwpLVfxHCo4RZk2tQ11AY7iAR4t9YCyvaC0JBQuYpaWf3lMRoQX3eizRJL2vno6nSLVL+ErU4/aX9botdPImpAmJMtWi05gmhJG7Lv1gdeFwKlkHqrlmoUnxB+Etzq3CA3m25EwuCoE51ZQ3kt72tc9IpmxrIITMqKgPmMy3H6QOPrf2xtLnmAwzZjkEqB1BJ3j7RGLSr4j3mNyt31owiFR0gN/xa/iPeYw2xfxq7zERjwwFj8dM+NXeYz/ABGZ8av6jFd48UICybymfGrvMZ/iU341f1GKxj0wFpN5zf8A5Ff1GLUm9pwFJi/6j9YFpi1IZoC+bETiSKVqNSxanKsFrpuZkLUrIJIxUYULsc3akTSrZLRPqWwkgkihrrRwcvHnF+1XrLZYCXbIoWChsmAJFOGpgJbukowqeuGpyfCcSVEBnICSS3DTVZvWxJlqUx6oyfXiKUBDGCV33vLE2qzLAyoTTIpIyOsR7Q3hKmTSZdAS1AQVOakA0TU6cIAJZ7M7qUMSaGj4BzUNe+D11WVKsKkdVSSMSUknEO3UgHtbUVHiUtai3VSHGFIcDiTk7jf9IMXRZVBJWKKKWcAjNxiZh8T8wIAHfV49LMmEOACK5l0uM+LkwBMuuUOv+AlCSTVPukbjUVHY78eMYbll4QEsSQz0INOFQeMAvXZdq1kMw3ElgKipOjUPjByVcrB50orD0Ug18KEZ+PGLFms6mSFIo7gtqHFaUPyg3ZrEkpOEBC83dVd4Bcp8DzgAKbskoonGzvhmADkzEiPU3IFlmLPQAg9jUyhvsd1qVVQUwYEZgO1RodIOStlEu4BGGobdVu7KAQ17HgJGEVYjk4qPm3PfFT+D14gCCzsfAeQjqpupiKOCGq3BjEki7ASX3VGdcoDjds2fWApnDEnsJNPLxirIlTUApL4WOZyIHVNd3lHYrTcIKWajZeuyAd63GkpKSGHLj5faA45PlnGQB3ZcW4PHnQK3EmHS27MdGcQliYgn3nU7DMUPVMQz9nzLT00oHo8lhfWw9+mRy41zgFhMglLaeGVNHitPlMTwMM86zIC09UpCxkGIJ1AP6VAtzDaxTvSzBTEnrH9QyVu5EjyIgF4xgETqkkRHggNCmPFRuRGkB4Y9j0pjUiAyLcjKKqRFyQKQDCpipX5ZJxEMpTHPLKvnA62TEIUeol9wLtzy846J7Rrjm/jJkyS2EiqAlmCQAVPqSTkK1jmWIF3Lir1Y/UwHky8Ek9VODeXL9nDLON2BUMBKizDTtiSRdgWxS5HxGgfP0Ibbj2ZYhQSCQzFjmci2QI9ZQGXJswueuXZ0qYviWwoBx+Hlq3AAdVRsfLRLCUJYAV4/TIRJsds4JCStXvKPcNAOENQTAIs/ZutUulTOwrvcDnAefsYErdILGrUYVqK6cvGOoqkgxAqwJOkBz+wbPJB64BBpQ5UzaC0rZRDdQVz+TboaDdiCMonl2cANABLBYCHC0sCPH16pF2XZm5D6V+UEWjwkQA6ZZ2FIrqkEE0ppBKarhFRZfg+kBRUk4WJ7ftAW1y8ShqzgwctMyn0gLZpmb7zlzoeEAGmWUonFn6OZRVHAz6zbwWPGohYnWzoJykKTRZwqTo4NGPJ6n4huhvvSWAvUAMTxY5c6wiX8vFaimhCgGGjtnwyBp8RgBV6yHSSg4kguCPeTvSRnThxgPOnKzNQ5euupgxaUhKnqUKYKBbNvA+edYrGyAK6NZYFsKv0ndXTPPQvADkzQSx79e2NplgLOPnG16WZUuYUrBcat1u3Q0g3s7hmoKSQVDvbf/aAWVWQiIVyYeLRc40EDp9zNALBlxGUQenXZwinMsMANCIu2RPV7Y1NmaCl22N0dv0gO739ZxOtExLNhs8zrNQAvWmeTx89yrMmrq13eGVI+hLytqUG3LxV6NEsMAS6gpgBqXIjiJujESMISAcyT5Ds174C1diUKWhG8dZtBrrSmvhHT9nrMlk4fd0G4AUFcm9ZvCLdtjRKIYghwCcLOdMyTTNjujoNyrBKN5BIp3eHlAONnLJAi4kxRlKoIsS19YwFiMjHjIDIyMjx3gPYiWogxI0V5tICKYoxCfVY2mHi8Vpi8zSAqW6aG7Pl4QClzcIUT3fODF5DqvkfTtAR3d8iN1NPpARXkoKIZq5Dix3cH7+cc+v2zBS0kFqlt4rkeNWH7RvhztCvc0S+YOVR5Qo3tOQVrQThSSSCTQPVlHc4z0eA1tMjHLckomAMXBZQbN97acIX02sglC2NaFnY9mjQ+XPc61S8JBKcOYqKVBJyNdRXzgHtDstMS5w4a0OIcDUCpGWYfnWAX7WFFCf1IGmeHgFZgZdUuIoSZ6pdUKI8wR5GCln6oKVMoVcBueWfxBoG2iz4Zig76P4gnfRvCAZLq2pStkzeqfi0fcd3ODs+w0fSEJN3JVZ1zcfWQoJKG35KBfnDNsptEFyuhWAClJwnePrAE7v2am2pExckBaZZIUXAYipFczCtPnS8RTiDgt25ecdd9kMoG7Z5IoudNfiGAgN/CFhm/jymSlSpKEgddaQFspRyy/TWuUBzeZZIO3DYHlO36j8oW7HLKJoALJJq+UdI2dsI6F96j8oAvtDeolzpxmFx0h0DU6g7alvlnHPr8tjzPdHLQFnJ9cKiHbaWy9IOkUHBnzUnOoEzhkytYUr4WhMzc5UASxyLYuGQFOMBvcyCojGX1AGSQa6MEjXUw/wCzdoClBtB68GhEsMwBBUqYVOA1CANGA3wxbI20rmhIDNm+ZD/2gOmWfI8ItJTV4pWdNXMXpUBI8bRrG0BkeR7HmKA1UYhmjOJFE8ohWBkTnAV1J0yitMoO+LCpYd698VLQl8oAZe04gOdz+ELdon4QRo9PEH5QzXonqHdSEi1uSqtHoOUBLMn0Z8yCPB68n7oTr0lqUSQMTEpPY3jwi9areXwg5FwNeI4uIFrtBdKgS5ASWzcBsQyqwHjAXrru+dhJlkgCuA0I3s4Y8jv0ivbZdqySt0uzDCODV+Ri/dt+rKggqD6EhnppoTwzLRra7OVOErYEAkHL5uHOe6tWgF20SpstTLHMEhTcaEtFK2zHYgaANXRu3d4xbt8rAtQU4Ulxlx0rl4RSmrcNrSulNe0QFuw2Nc1SpcsOVYQBvIL+QMMVk9ld5SZiZhkJZJBLTEGgzoC5pGuwiEqtcp8it2Aq4BrlQMPGO8IvHHKnGnVSrn7pNdxcGAS/ZbaAbomO3+dM8SDAixXh0cu9GlzZiVqLzEpGFJwEFKiS7jgGrGuwFrXLuqctKAsdK5dYToNTlpE10rmi7beqanCtc40d6FCcIBFMjmIBLtOzaJkvpOkUkbsIgxcV49BK6MTAoAmvyiKdeP8A5cjnrAKyMQSaV+QgO2XbdXT3aAKKUqYsHV+kVR+Icdsccv8AltOdTnArARxDE8CHMd+2dk4LJJH8gPfX5xxDb2zBNqWrCQhaiXZwC7qyzq+py4QFO60KUErOYJodOHP1whv9n6CZ6yWICTlxI+kKtkmlUtSv3U55Uy0PN+cHthLelJmk0FBx6tezPzgOrIUw9dsWekhRm7WJljEcjkPLnGqNtCp2QSYBxTaGiZM4EQi2ja8pHWTh5wQuPaZMwVo+T+qwDSqa0QrtLGKdptLB6sIFW69eqSH35GANi3Jeqg8U7Te0tOZ+cci2h2gtIUVJQtINHUlQfkcuyK122C32qqUzGzcpU3N/pAddXfsqjqjWXb0EkJPZ9I5zLuS2SC81KlJzLggDlFuda3BMtRSoaFxT1qIBxvWcMJ409dj90JF6TAiYRmyaCnY++oiOz7UqCiFg4jRySTyc5CI7fZxiK8iQx1caQAO8ZLjJyK+jFC0LwgMSHOMcw4UOdDDBZrPiPWLevCF3aJOFSQwZywbcoiAwz2WCGoXLZ4c9+geCU5bSyUn3XIyzAduTUIhX/HMQ1SAX1fRuTRbsttOVCDodTx9aQE18zgvCpmzSrc+YPGAkxByEMEuwJUCAWfQ08RkdKtGWXZwqJcgcqns0bjACLqtapUxMxLukvHctn7/RPsdpmShgBlTHSzZJNaUBrWOXouWUhkqmYlH9Kak+DNxrlDfcNimSrvt5DCWqQtgH3Krzb1SAm9m5BulYIBBmF3ZtM4TkbcFNmnWXAVGbOWrpCvIOGDNuG+GPYO04brbUzFnuaOX48UyuqifF4B1tIV+HGvaICWBJIU/xHyEE7dK/ISXzG6Bd0o6iv3HyEB9LWe0IQgAqAwpSDXJg1Y5bfdgmTpQSspQHcKVhbMl3L6PkNM46Zap8tMmYVFOSqkjdxzMc02ht6JdjUqUkrmpwMzkaJOVCwc6wAWy3ZXo5K04UkCZNUOriUOrLlp/UwYkmjmPbxuYWQoqtfSS0zXcJBdnGFAFQ41iqVr/CypyCQVqUtRUQWOMlzQAkHgKDKLFvu9cyTKWq0lZEtKRLAAwswEv+ZhmYC/Z9rplnlEpWEAFw5JoOZMT2P24hKGX11jchkd7giFiVsVOtM7CrEiUnMn5A84NTPZFKUzzCjCKsU1c5l4At/wCM0iegom2Z0qBBIqBxah7jC3s8EptMxMxylLKH5kxsCvdUC4plnyzg9ZvZ1ZpQSULJUkuCSKniwy0aBt8bKptF4okoxJQqUv3S2RGBJ4OfDhAOqNnwhHSKSMBq6p8wADTrFbfKE/aSalU/o5fUTLQFzFhalUJZCUdYpJLGsGLT7I5qpOBVtmqDAYCqZgpwxNpuhYTsybKmcgrCmMoZksAWeuhKww5wHsnby0yH6IkAarOMszBqDDyEX7v9pl5KmBDJUo5IwBwN6qUEb2HZzBMlzFAKSmpBqCf0k8AcxDHY7LKlTPyveqcS2JJJxKLtka+EAn2/20WxJKSJbhRSU4VBVNXFM6QHl7RybUSVpKZhNMK1oJ35Fn7Icbw9n8mbN6aYgYlqJVhWQDxCWGZzrAe+vZ+ktgAlpS2X3gB9hutU2alMqZ7xAKZ2fMKSGWBuIBi6qWpJMqYGWhRBTxFK1gnY9k5iEAuThKSKgHLeeQpFGf8Ai7Xa5/5LAKCQsBKUnCMBxE5lgk0+cBQm2kIfEWFfQHlC5ea1TusEkJFcRpoK+ENszZwSVAzlCYs5gZeOdY3nWVJIBLJV1TuqDXgHw9hgEmwXRMmVQlKj8KqdxND3vSC4sqJISkpZZqzHPwePJliVJOEguCRroRXlUB9DF2w30FdRRJG4ive9aaGAGzL2mJcBKGOfxebiNbHa8TkuwIdJqKnPPtgpeNnQoUFcxmB4jwMRzLlMqz4szMIYcM/n4QHtw2JJtcpkv10hWLTwqM46Ff6kyrotJGJujIBVnU4W5VhI2QUhNsJW+FCXdiau3lXnDNtbfktdzzgkkkgJDg/GDmeEAt7N2jDdyatWYTy+sc9lTSZgJ3v6aCUuzo6AKIfMnPJ+fCBco/mU390A13jbR0CaaRDs8R0Rf4z5CN7wmPLSOEQ3GtpZ/cfIQHf9o7pliyzSEgEgh2q6lAZ9sLt83IpEpk1oQGZ8mrTxht2iH5QT8UyUn/WCfKNZyHBgOX3VdWKyTJK3C5U1SS/wzUkoXydYrwiSwysVmkuwCVz5cz4gsddNN7OP+GG+ddaelXNV/lzvyJp0GXRLfQYypBP86d0Bb92MnylptEo9J7vTo3qBw9KBvKM+3Q0AjMlmcgBICUjIVBpq4rFb+HlZqUc9XI51gxdtnRNs4YuCK4aEaNFibZ1E4WoIAGmwrCmB4P8ASKl1Ai98AdpcpzufIDxeGnoAgFSiyUgkk6UzgLszZlG0TJxB/NZQJ3ZAdgpzMA4W2bhQ+scdv22YrxKDRFoRgGLIK/QS2gWEx1a+J7J7I5/e2zhtPuDrCoq1OHEFj2QBPZqy9LZAVMS2EsTQihBeLqrmrR6UzrE2zVpGAy1DDOBeYjI4jUqbcXeCSpJBp4wANdhWKBhzK/8AqiumyLCnIS4yPWV3YlQwTpJd84gWg5NSkAKm3ksULEU0gRdl5pQmYXxBU2YotoXZgdGaDV+yOgkLtC2ATRIo6lmiEJ3kqYd8JQsxkyUSz7yR1snKiSpVdakwFu+7zdmL7jrygTPn4wBTXf8ACTzzbuihbppJZ8qxHInOO7zfzEBpfFveY4qAVMHO8gjgTAkWpIVUl9Dr279OMXlsSon3Q7+m3PAETHXR2eAbkTgrAAaEDvfurm0Q3zfbzUS3dKAzaDfEN4z8ITuQjxP9jAGVNAViJqYBt2cTNXNnGWAcMsA1H1rR/RjXaGwzJd3BRSQlShVwBUlurv5xNsDOATa1PmlI8DxiLbTagTrMiSj3ElLk6qHygFSWkFAaqt1a1yzivKH5h5mJ7KkUdR7PlFaWrrPxMAavGZ1Ryj25lfln9x+UUbVPDAcItXUrqdp+UB9JX778hO+a/YlCj5tEhEa3ml7TJG5M1X+1I8zEihrugNrrkhUkhQCkrVMcEOCCohiNQ0Jt77QTbMoygBMlpUQMYJUEu6RicEsMi+53h2uhLWeX+wHvD/OF285KTaZgVuToPhFfOADWHatLvgCTr1lfeCv8VgD9BP8AxHyaLMqXJA91PcIE3lf0iUWYPwgBV43zaLbNQhKfygXWMOEHzPaTDndcskgkNowyAGg7Ip3dOS2JmcPpBi500ftgIb4luquVO6Fe22zoSSNMoar4NSTuhPtlmxzEjR3L98BpbZc5ZTPQyJqaoWc2yKSNU84rq9pk+XM6O0WWWTliQpSQT3GDd7XtKRLIJAIFBrHPbsV+LtEwEuhIoTqYDoNm2yQsf5ITzmq//OLS9pkpFEJHGp7nhbsEw2dQQvrI0UfJUMZTKWgskV1aAVL+vjppiVr6ypfufCl8ylOQVxZ84Bz5il+qw82u6pZ0qPpnAC1WRKDRmO/lAKNrs2FzocjFBVBm1fnDFeiGRT1qPpC9aVO8ANvFRwMH6x+TxHZbIUEEhychBCzjFMFAanODyLIiWDNmHLwgFe/FFCUpUeup1K3DQDsgRi63ZFu9LV0sxSzloOGkUVGvYIAnYb1UiVNQn9bOeG4RUtVodAFYhkzmfKPJ85x3wG0uaKCI5JrEtlPXHrSIZWbwFi05QQun/L7T8oGkxcsExk9sB9QTq2o/yyh/qWf+mPbeWlLO5KvKK+P8+e1GEtILahJV/wA0ezUK/DlK1BSlFKXAbNQGXKAKyJeFATuSB4NCxtSejtCVfGhu1Jr2spMNSlN3wD2zu8zLPiT70ohY5ZKHJi/ZAJF/X6ZaCwJUYrbN7OTFkWi0ZGqEndvf5RZnWLp0hWFyGLFtNO3KDVs2llplM6XyZw4I8oC0RTCN1MuY843TtSiUliQlQzECbvvQTKvuY+NfLsijtjcqp6MSAy0jTlrvgL987dSUpd8SjRhHOb226UVHBQk90K15LnoJSsMeVYr3fZFTFhIBJMAXstjnWuYOsok5kknwyjo2z2zybMlIL1cnmxoeER7J3J0SQ4YtBadaEpJds6t49kBan2ZKh1tRloPQgSJsyzHrOZehbKtAdI1XtCgKYgvwPhyg8ieJkshklJABGhgKhtgUkMXoOOm4ws3taDiLlt0MNhulgpI90GleALPrCvtEkhYBDVDb4CreaiJYfVjC4QMNeNO0w0X/AGbCkDgIWrRSrZB4DSyTwFAnIKHkXiC/7/6ZpaT1AaneeHCBUiyKWFqAcJqo6CKyjuMBi1xi8zEcbqNTAbpbDGk1ozSNJhgJZOfrdGiVRtKNfW6IgYCy8TSTSIJaqRbkJpAdalbazkqUQiW6lOSyw5ycsqsXR7QV0xSgWINFqzBcZg6xy7+My9UdxjdO2SCKoIgOtTfaaFgAy1oIILpUg5fuTlFqX7S5CgUrTNYhj1E5ZHJccgG1ck5giJkbQyCzKrxgOs3LOSAlQqleVMlDLvHiOMXb02cs04hcyShZbVIevnCrsHe8ufLXJxAt4Pke/wAocpFoJQxzScJ5wCrfezKrKjHYkjOsoktX4STTkYWxtheD4fw3+l/+aOoTqy2OcC5UlJU+vEfKA5he1qmzHVOszH9qvkDA+xXmZavy5Bf9q/pHb2lMxCQOyPJlklEuEofs9ZwHLkbZWlgBZlv+xb+CYpTb2tk0kCzK4uCD4s0dLtFnD5huDN9opCaFFk8PHfxgEK79lbXPmByJNf3H+8PN27PTpSAJlocDNk9Y6dnZB2ySBLlmjnj6yiGbbg7t9oC7KsolynzceDeu+Oc2tfT21IGQLnsMNu019YJLJzIbwd4T9nzhKpqvXrdAZtZNGVITrYCQ2/15Qave1Y1vxpyMLt52woUGgJ5llAkzFOxCSOY3HfC2sQStF9FSFJYdYM8DSIDWPdTGExggMxx6VPHhEaKEBNLQXLJOR0iGPULIyJjWA3SpovWaZTtihFuz5dsBVXGkTzExGJZgNH8oyLVsuyZKXgmS1IWwOFQYsQ4LcorYIBk2Fv78LakLJZCuqrkaP2Fo7r0/WChksZ8R9vKPmtCKR27Y+bPVYJSpySMQeWT+oJoDwcPzZ4ByK6RTtEkj3XGXmIlsU3EB2ejFzowa6wA0zXoQDxiNgA7HJ/s0FZlhTn3xqbEnSggF1S1rLMQO+LljseH798GPwqUjLKIykDXnAV5qiwfxhXtFpCpudHAYbwx7oN3reDIJowBbf/aEoWrjoS7emrAZtDalTJiUpOQy8jEd4zRLlBCS7d3PzMQyp3XKzp6pFC8bUCSTkOXdAUJ85g9HMB5svpFFBNSHB46RbnTSpXDdwiiJ/wCeDuYQAtSWJ3ihjHi5fNnwzlbj1h25+MUYD2PDHhEZAYRHkZGCA2aNWj2PAYDZoKWBPV7YFhUELFNATnrAfRi/ZvdhOH8IgH/7AO92jk232x0uy25KLP1UrUMINQHaldHjvFklrxqKgQCSwoQKs/dAu9thrParQmdOxKKC6Ugsl95ap74DkO0WzWNKUoss6baDQzEGY1GHul3puLRvcXsTtU1lTimzpNet1pnYlJYdpEd4k2dKAyQANwjciAR7l9klgs7FUsz1ipVNLjsQGT3vDTabtTMllJoNG0bIjlui5M3RsMoBFkLMmaqUo1B0yI3jg8GETMi8BduyZKFTk/oIz3ZEcqxrdO0iSAF6iAZTNBZqmMBbP5RQNvQmrht8bLvJJFSO+AsqU5qer69dsCbztwCmB5gdvjFa8NoUIBY76vSE62bTY1UqA/bAE75vAAV4MPWUKs62k0BYH00R2y2lRxKPflAxVqp1e/1lAXbVbMIA13DPLWBM+YVZ926PJjkxoVQGk2YwzinYkFUwHNzGtrmkloatk9nCopURTMwEN63YJiA9DofWkKc+yKQS4yz++6OnXpduEN69VgHa7oxMsZih5Pkd/wB4BHjGh0mbE9Ml5TJW2R9092RhUt13rkrKJiShQzB8xvHGArNHmGJCmMSYCMiPQKRI8Y8BGItyMor4Yt2dNID68jxo9jIDykY8eNHkwwGlXjdqRiUxsrKAR/acB/hk88B/vEI9jlmdZkLBLlIqG94AAikPHtRR/wCnTRvZhxd25UhG9n0/HZ8HwkjjXL+/KAAzr+nyThckDKKVo2zmE1Cv6vtDZtPcwU6siODP9/OEe2XYd1YDWdtKtdGHaSfpEUi3TFK94tuFIiRY2i5IstYCZasRjGakbJS3GNpoIEBAUvFS2rwiLcxQGe4NAm0TMRgNrushmzpcv41pT3lo+g7n2cErC2iRTu+8ck9lV19Necpw4RiWewMPEx9DKQGPL6wCBtHd4DsNfXlC/ZbBiJEOl/jETuryeAFkl4ZidxZvKAtXZc7JBFHrFu89lJVpl4JssK3Ee8OIOYgrdNnbEnVKiO/rDzgwiQ3qkBwbaT2VT5Drk/nSxoPfHZ+rmO6ElckpJBBBFCDnH1iqQIXdodgbNawSuWMfxp6qu8Z9sB82tGrR0S//AGQz5TmQoTR8JovsPunwhGtt3zJKimYhSFblAj+8BWEEbCOrlrA4CCdgQopoNfpAfWkZGRkB5HgEeRkB6BGERkZAJftTswNiV2/7VNHMPZ1MaYU6GMjIDo1vu9KpYWc+Q7+BhJve6wC7+HAH5xkZABl3eM/lHhsQbPTdHsZAVkSnLO3Ht+8YqTTOPYyAoW+VTPw4QNlWdzGRkB1b2JXSkTZ83UBKRTQuTXsEdamSnePYyAWr0sgL8eH3gMbFkXqDu7N8eRkA03dIaY/xIBNNQw+cFOjDRkZAaiTxj3oYyMgNZllBoYDXpcEqakpmoTMTuUAe7dGRkAkXt7IrIokyyuUf5S6e5X1gRYPZ7gSR071P/t/98eRkB//Z" id="692" name="Google Shape;692;p80"/>
          <p:cNvSpPr/>
          <p:nvPr/>
        </p:nvSpPr>
        <p:spPr>
          <a:xfrm>
            <a:off x="1254919" y="-108347"/>
            <a:ext cx="228600" cy="22860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http://2.bp.blogspot.com/-jxFmMHH0CG8/UFv2kqNoSAI/AAAAAAAAAcY/sLnGrMoSSOg/s1600/noam-chomsky-01.jpg" id="693" name="Google Shape;693;p80"/>
          <p:cNvPicPr preferRelativeResize="0"/>
          <p:nvPr/>
        </p:nvPicPr>
        <p:blipFill rotWithShape="1">
          <a:blip r:embed="rId7">
            <a:alphaModFix/>
          </a:blip>
          <a:srcRect b="25461" l="0" r="0" t="0"/>
          <a:stretch/>
        </p:blipFill>
        <p:spPr>
          <a:xfrm>
            <a:off x="1612107" y="667941"/>
            <a:ext cx="1131094" cy="1218009"/>
          </a:xfrm>
          <a:prstGeom prst="rect">
            <a:avLst/>
          </a:prstGeom>
          <a:noFill/>
          <a:ln>
            <a:noFill/>
          </a:ln>
        </p:spPr>
      </p:pic>
      <p:grpSp>
        <p:nvGrpSpPr>
          <p:cNvPr id="694" name="Google Shape;694;p80"/>
          <p:cNvGrpSpPr/>
          <p:nvPr/>
        </p:nvGrpSpPr>
        <p:grpSpPr>
          <a:xfrm>
            <a:off x="1428750" y="1943101"/>
            <a:ext cx="2971800" cy="1570598"/>
            <a:chOff x="381000" y="2590800"/>
            <a:chExt cx="3962400" cy="2094131"/>
          </a:xfrm>
        </p:grpSpPr>
        <p:grpSp>
          <p:nvGrpSpPr>
            <p:cNvPr id="695" name="Google Shape;695;p80"/>
            <p:cNvGrpSpPr/>
            <p:nvPr/>
          </p:nvGrpSpPr>
          <p:grpSpPr>
            <a:xfrm>
              <a:off x="381000" y="2590800"/>
              <a:ext cx="2939941" cy="1411288"/>
              <a:chOff x="5115786" y="2698242"/>
              <a:chExt cx="2940662" cy="1411477"/>
            </a:xfrm>
          </p:grpSpPr>
          <p:cxnSp>
            <p:nvCxnSpPr>
              <p:cNvPr id="696" name="Google Shape;696;p80"/>
              <p:cNvCxnSpPr/>
              <p:nvPr/>
            </p:nvCxnSpPr>
            <p:spPr>
              <a:xfrm>
                <a:off x="6477000" y="3727390"/>
                <a:ext cx="0" cy="381000"/>
              </a:xfrm>
              <a:prstGeom prst="straightConnector1">
                <a:avLst/>
              </a:prstGeom>
              <a:noFill/>
              <a:ln cap="flat" cmpd="sng" w="28575">
                <a:solidFill>
                  <a:schemeClr val="dk1"/>
                </a:solidFill>
                <a:prstDash val="solid"/>
                <a:round/>
                <a:headEnd len="med" w="med" type="none"/>
                <a:tailEnd len="med" w="med" type="none"/>
              </a:ln>
            </p:spPr>
          </p:cxnSp>
          <p:cxnSp>
            <p:nvCxnSpPr>
              <p:cNvPr id="697" name="Google Shape;697;p80"/>
              <p:cNvCxnSpPr/>
              <p:nvPr/>
            </p:nvCxnSpPr>
            <p:spPr>
              <a:xfrm>
                <a:off x="7162800" y="3917890"/>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698" name="Google Shape;698;p80"/>
              <p:cNvCxnSpPr/>
              <p:nvPr/>
            </p:nvCxnSpPr>
            <p:spPr>
              <a:xfrm>
                <a:off x="7772400" y="3917890"/>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699" name="Google Shape;699;p80"/>
              <p:cNvCxnSpPr/>
              <p:nvPr/>
            </p:nvCxnSpPr>
            <p:spPr>
              <a:xfrm rot="10800000">
                <a:off x="7467600" y="3574990"/>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700" name="Google Shape;700;p80"/>
              <p:cNvCxnSpPr/>
              <p:nvPr/>
            </p:nvCxnSpPr>
            <p:spPr>
              <a:xfrm flipH="1" rot="10800000">
                <a:off x="7162800" y="3574990"/>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701" name="Google Shape;701;p80"/>
              <p:cNvCxnSpPr/>
              <p:nvPr/>
            </p:nvCxnSpPr>
            <p:spPr>
              <a:xfrm flipH="1" rot="10800000">
                <a:off x="6477000" y="3193990"/>
                <a:ext cx="485159" cy="545804"/>
              </a:xfrm>
              <a:prstGeom prst="straightConnector1">
                <a:avLst/>
              </a:prstGeom>
              <a:noFill/>
              <a:ln cap="flat" cmpd="sng" w="28575">
                <a:solidFill>
                  <a:schemeClr val="dk1"/>
                </a:solidFill>
                <a:prstDash val="solid"/>
                <a:round/>
                <a:headEnd len="med" w="med" type="none"/>
                <a:tailEnd len="med" w="med" type="none"/>
              </a:ln>
            </p:spPr>
          </p:cxnSp>
          <p:cxnSp>
            <p:nvCxnSpPr>
              <p:cNvPr id="702" name="Google Shape;702;p80"/>
              <p:cNvCxnSpPr/>
              <p:nvPr/>
            </p:nvCxnSpPr>
            <p:spPr>
              <a:xfrm>
                <a:off x="6962159" y="3193990"/>
                <a:ext cx="505441" cy="381000"/>
              </a:xfrm>
              <a:prstGeom prst="straightConnector1">
                <a:avLst/>
              </a:prstGeom>
              <a:noFill/>
              <a:ln cap="flat" cmpd="sng" w="28575">
                <a:solidFill>
                  <a:schemeClr val="dk1"/>
                </a:solidFill>
                <a:prstDash val="solid"/>
                <a:round/>
                <a:headEnd len="med" w="med" type="none"/>
                <a:tailEnd len="med" w="med" type="none"/>
              </a:ln>
            </p:spPr>
          </p:cxnSp>
          <p:cxnSp>
            <p:nvCxnSpPr>
              <p:cNvPr id="703" name="Google Shape;703;p80"/>
              <p:cNvCxnSpPr/>
              <p:nvPr/>
            </p:nvCxnSpPr>
            <p:spPr>
              <a:xfrm>
                <a:off x="5410200" y="3919219"/>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704" name="Google Shape;704;p80"/>
              <p:cNvCxnSpPr/>
              <p:nvPr/>
            </p:nvCxnSpPr>
            <p:spPr>
              <a:xfrm>
                <a:off x="6019800" y="3919219"/>
                <a:ext cx="0" cy="190500"/>
              </a:xfrm>
              <a:prstGeom prst="straightConnector1">
                <a:avLst/>
              </a:prstGeom>
              <a:noFill/>
              <a:ln cap="flat" cmpd="sng" w="28575">
                <a:solidFill>
                  <a:schemeClr val="dk1"/>
                </a:solidFill>
                <a:prstDash val="solid"/>
                <a:round/>
                <a:headEnd len="med" w="med" type="none"/>
                <a:tailEnd len="med" w="med" type="none"/>
              </a:ln>
            </p:spPr>
          </p:cxnSp>
          <p:cxnSp>
            <p:nvCxnSpPr>
              <p:cNvPr id="705" name="Google Shape;705;p80"/>
              <p:cNvCxnSpPr/>
              <p:nvPr/>
            </p:nvCxnSpPr>
            <p:spPr>
              <a:xfrm rot="10800000">
                <a:off x="5715000" y="3576319"/>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706" name="Google Shape;706;p80"/>
              <p:cNvCxnSpPr/>
              <p:nvPr/>
            </p:nvCxnSpPr>
            <p:spPr>
              <a:xfrm flipH="1" rot="10800000">
                <a:off x="5410200" y="3576319"/>
                <a:ext cx="304800" cy="342900"/>
              </a:xfrm>
              <a:prstGeom prst="straightConnector1">
                <a:avLst/>
              </a:prstGeom>
              <a:noFill/>
              <a:ln cap="flat" cmpd="sng" w="28575">
                <a:solidFill>
                  <a:schemeClr val="dk1"/>
                </a:solidFill>
                <a:prstDash val="solid"/>
                <a:round/>
                <a:headEnd len="med" w="med" type="none"/>
                <a:tailEnd len="med" w="med" type="none"/>
              </a:ln>
            </p:spPr>
          </p:cxnSp>
          <p:cxnSp>
            <p:nvCxnSpPr>
              <p:cNvPr id="707" name="Google Shape;707;p80"/>
              <p:cNvCxnSpPr/>
              <p:nvPr/>
            </p:nvCxnSpPr>
            <p:spPr>
              <a:xfrm flipH="1" rot="10800000">
                <a:off x="5715000" y="3020435"/>
                <a:ext cx="617082" cy="562973"/>
              </a:xfrm>
              <a:prstGeom prst="straightConnector1">
                <a:avLst/>
              </a:prstGeom>
              <a:noFill/>
              <a:ln cap="flat" cmpd="sng" w="28575">
                <a:solidFill>
                  <a:schemeClr val="dk1"/>
                </a:solidFill>
                <a:prstDash val="solid"/>
                <a:round/>
                <a:headEnd len="med" w="med" type="none"/>
                <a:tailEnd len="med" w="med" type="none"/>
              </a:ln>
            </p:spPr>
          </p:cxnSp>
          <p:cxnSp>
            <p:nvCxnSpPr>
              <p:cNvPr id="708" name="Google Shape;708;p80"/>
              <p:cNvCxnSpPr/>
              <p:nvPr/>
            </p:nvCxnSpPr>
            <p:spPr>
              <a:xfrm>
                <a:off x="6332082" y="3020435"/>
                <a:ext cx="650359" cy="173555"/>
              </a:xfrm>
              <a:prstGeom prst="straightConnector1">
                <a:avLst/>
              </a:prstGeom>
              <a:noFill/>
              <a:ln cap="flat" cmpd="sng" w="28575">
                <a:solidFill>
                  <a:schemeClr val="dk1"/>
                </a:solidFill>
                <a:prstDash val="solid"/>
                <a:round/>
                <a:headEnd len="med" w="med" type="none"/>
                <a:tailEnd len="med" w="med" type="none"/>
              </a:ln>
            </p:spPr>
          </p:cxnSp>
          <p:sp>
            <p:nvSpPr>
              <p:cNvPr id="709" name="Google Shape;709;p80"/>
              <p:cNvSpPr/>
              <p:nvPr/>
            </p:nvSpPr>
            <p:spPr>
              <a:xfrm>
                <a:off x="6153988" y="2698242"/>
                <a:ext cx="3033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S</a:t>
                </a:r>
                <a:endParaRPr sz="1100"/>
              </a:p>
            </p:txBody>
          </p:sp>
          <p:sp>
            <p:nvSpPr>
              <p:cNvPr id="710" name="Google Shape;710;p80"/>
              <p:cNvSpPr/>
              <p:nvPr/>
            </p:nvSpPr>
            <p:spPr>
              <a:xfrm>
                <a:off x="6894723" y="2870080"/>
                <a:ext cx="46370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VP</a:t>
                </a:r>
                <a:endParaRPr sz="1100"/>
              </a:p>
            </p:txBody>
          </p:sp>
          <p:sp>
            <p:nvSpPr>
              <p:cNvPr id="711" name="Google Shape;711;p80"/>
              <p:cNvSpPr/>
              <p:nvPr/>
            </p:nvSpPr>
            <p:spPr>
              <a:xfrm>
                <a:off x="7397091" y="3251080"/>
                <a:ext cx="48294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NP</a:t>
                </a:r>
                <a:endParaRPr sz="1100"/>
              </a:p>
            </p:txBody>
          </p:sp>
          <p:sp>
            <p:nvSpPr>
              <p:cNvPr id="712" name="Google Shape;712;p80"/>
              <p:cNvSpPr/>
              <p:nvPr/>
            </p:nvSpPr>
            <p:spPr>
              <a:xfrm>
                <a:off x="5325264" y="3251080"/>
                <a:ext cx="48294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NP</a:t>
                </a:r>
                <a:endParaRPr sz="1100"/>
              </a:p>
            </p:txBody>
          </p:sp>
          <p:sp>
            <p:nvSpPr>
              <p:cNvPr id="713" name="Google Shape;713;p80"/>
              <p:cNvSpPr/>
              <p:nvPr/>
            </p:nvSpPr>
            <p:spPr>
              <a:xfrm>
                <a:off x="5115786" y="3651190"/>
                <a:ext cx="341844"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D</a:t>
                </a:r>
                <a:endParaRPr sz="1100"/>
              </a:p>
            </p:txBody>
          </p:sp>
          <p:sp>
            <p:nvSpPr>
              <p:cNvPr id="714" name="Google Shape;714;p80"/>
              <p:cNvSpPr/>
              <p:nvPr/>
            </p:nvSpPr>
            <p:spPr>
              <a:xfrm>
                <a:off x="6868386" y="3651190"/>
                <a:ext cx="341844"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D</a:t>
                </a:r>
                <a:endParaRPr sz="1100"/>
              </a:p>
            </p:txBody>
          </p:sp>
          <p:sp>
            <p:nvSpPr>
              <p:cNvPr id="715" name="Google Shape;715;p80"/>
              <p:cNvSpPr/>
              <p:nvPr/>
            </p:nvSpPr>
            <p:spPr>
              <a:xfrm>
                <a:off x="5943600" y="3651190"/>
                <a:ext cx="3498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a:t>
                </a:r>
                <a:endParaRPr sz="1100"/>
              </a:p>
            </p:txBody>
          </p:sp>
          <p:sp>
            <p:nvSpPr>
              <p:cNvPr id="716" name="Google Shape;716;p80"/>
              <p:cNvSpPr/>
              <p:nvPr/>
            </p:nvSpPr>
            <p:spPr>
              <a:xfrm>
                <a:off x="6273212" y="3403480"/>
                <a:ext cx="330621"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V</a:t>
                </a:r>
                <a:endParaRPr sz="1100"/>
              </a:p>
            </p:txBody>
          </p:sp>
          <p:sp>
            <p:nvSpPr>
              <p:cNvPr id="717" name="Google Shape;717;p80"/>
              <p:cNvSpPr/>
              <p:nvPr/>
            </p:nvSpPr>
            <p:spPr>
              <a:xfrm>
                <a:off x="7706586" y="3651190"/>
                <a:ext cx="349862" cy="40016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dk1"/>
                    </a:solidFill>
                    <a:latin typeface="Calibri"/>
                    <a:ea typeface="Calibri"/>
                    <a:cs typeface="Calibri"/>
                    <a:sym typeface="Calibri"/>
                  </a:rPr>
                  <a:t>N</a:t>
                </a:r>
                <a:endParaRPr sz="1100"/>
              </a:p>
            </p:txBody>
          </p:sp>
        </p:grpSp>
        <p:sp>
          <p:nvSpPr>
            <p:cNvPr id="718" name="Google Shape;718;p80"/>
            <p:cNvSpPr txBox="1"/>
            <p:nvPr/>
          </p:nvSpPr>
          <p:spPr>
            <a:xfrm>
              <a:off x="457200" y="4038600"/>
              <a:ext cx="3886200" cy="64633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The rug covered the platform</a:t>
              </a:r>
              <a:endParaRPr sz="1100"/>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719" name="Google Shape;719;p80"/>
          <p:cNvSpPr/>
          <p:nvPr/>
        </p:nvSpPr>
        <p:spPr>
          <a:xfrm>
            <a:off x="5772150" y="1091253"/>
            <a:ext cx="2171700"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en" sz="1800">
                <a:solidFill>
                  <a:schemeClr val="dk1"/>
                </a:solidFill>
                <a:latin typeface="Calibri"/>
                <a:ea typeface="Calibri"/>
                <a:cs typeface="Calibri"/>
                <a:sym typeface="Calibri"/>
              </a:rPr>
              <a:t>“The infinite use of finite means”</a:t>
            </a:r>
            <a:endParaRPr i="1" sz="1800">
              <a:solidFill>
                <a:schemeClr val="dk1"/>
              </a:solidFill>
              <a:latin typeface="Calibri"/>
              <a:ea typeface="Calibri"/>
              <a:cs typeface="Calibri"/>
              <a:sym typeface="Calibri"/>
            </a:endParaRPr>
          </a:p>
        </p:txBody>
      </p:sp>
      <p:sp>
        <p:nvSpPr>
          <p:cNvPr id="720" name="Google Shape;720;p80"/>
          <p:cNvSpPr/>
          <p:nvPr/>
        </p:nvSpPr>
        <p:spPr>
          <a:xfrm>
            <a:off x="-3543300" y="3421343"/>
            <a:ext cx="3429000" cy="152349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I thought that the rug covering the platform was covered with dust, but hundreds of thousands of small coral-like creatures that lived on the bottom of the long sea hundreds of years ago, since then, It disappeared except for the particular geologist's remembrance that I remember.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81"/>
          <p:cNvSpPr txBox="1"/>
          <p:nvPr>
            <p:ph type="title"/>
          </p:nvPr>
        </p:nvSpPr>
        <p:spPr>
          <a:xfrm>
            <a:off x="1143000" y="114300"/>
            <a:ext cx="68580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000"/>
              <a:buFont typeface="Arial Black"/>
              <a:buNone/>
            </a:pPr>
            <a:r>
              <a:rPr lang="en" sz="3000">
                <a:latin typeface="Arial Black"/>
                <a:ea typeface="Arial Black"/>
                <a:cs typeface="Arial Black"/>
                <a:sym typeface="Arial Black"/>
              </a:rPr>
              <a:t>New Integrative Frameworks for Cognitive Science and AI </a:t>
            </a:r>
            <a:endParaRPr sz="3000">
              <a:latin typeface="Arial Black"/>
              <a:ea typeface="Arial Black"/>
              <a:cs typeface="Arial Black"/>
              <a:sym typeface="Arial Black"/>
            </a:endParaRPr>
          </a:p>
        </p:txBody>
      </p:sp>
      <p:grpSp>
        <p:nvGrpSpPr>
          <p:cNvPr id="727" name="Google Shape;727;p81"/>
          <p:cNvGrpSpPr/>
          <p:nvPr/>
        </p:nvGrpSpPr>
        <p:grpSpPr>
          <a:xfrm>
            <a:off x="1257300" y="1028701"/>
            <a:ext cx="6172200" cy="2584252"/>
            <a:chOff x="76200" y="2209800"/>
            <a:chExt cx="8915400" cy="3732808"/>
          </a:xfrm>
        </p:grpSpPr>
        <p:sp>
          <p:nvSpPr>
            <p:cNvPr id="728" name="Google Shape;728;p81"/>
            <p:cNvSpPr/>
            <p:nvPr/>
          </p:nvSpPr>
          <p:spPr>
            <a:xfrm>
              <a:off x="76200" y="2209800"/>
              <a:ext cx="8839200" cy="3398838"/>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200">
                <a:solidFill>
                  <a:schemeClr val="dk1"/>
                </a:solidFill>
                <a:latin typeface="Arial"/>
                <a:ea typeface="Arial"/>
                <a:cs typeface="Arial"/>
                <a:sym typeface="Arial"/>
              </a:endParaRPr>
            </a:p>
          </p:txBody>
        </p:sp>
        <p:grpSp>
          <p:nvGrpSpPr>
            <p:cNvPr id="729" name="Google Shape;729;p81"/>
            <p:cNvGrpSpPr/>
            <p:nvPr/>
          </p:nvGrpSpPr>
          <p:grpSpPr>
            <a:xfrm>
              <a:off x="152400" y="2594418"/>
              <a:ext cx="8839200" cy="3348190"/>
              <a:chOff x="228600" y="3824284"/>
              <a:chExt cx="8839200" cy="3348190"/>
            </a:xfrm>
          </p:grpSpPr>
          <p:pic>
            <p:nvPicPr>
              <p:cNvPr id="730" name="Google Shape;730;p81"/>
              <p:cNvPicPr preferRelativeResize="0"/>
              <p:nvPr/>
            </p:nvPicPr>
            <p:blipFill rotWithShape="1">
              <a:blip r:embed="rId3">
                <a:alphaModFix/>
              </a:blip>
              <a:srcRect b="0" l="0" r="47880" t="8601"/>
              <a:stretch/>
            </p:blipFill>
            <p:spPr>
              <a:xfrm>
                <a:off x="228600" y="3943633"/>
                <a:ext cx="5129806" cy="2666271"/>
              </a:xfrm>
              <a:prstGeom prst="rect">
                <a:avLst/>
              </a:prstGeom>
              <a:noFill/>
              <a:ln>
                <a:noFill/>
              </a:ln>
            </p:spPr>
          </p:pic>
          <p:pic>
            <p:nvPicPr>
              <p:cNvPr id="731" name="Google Shape;731;p81"/>
              <p:cNvPicPr preferRelativeResize="0"/>
              <p:nvPr/>
            </p:nvPicPr>
            <p:blipFill rotWithShape="1">
              <a:blip r:embed="rId3">
                <a:alphaModFix/>
              </a:blip>
              <a:srcRect b="0" l="50943" r="0" t="0"/>
              <a:stretch/>
            </p:blipFill>
            <p:spPr>
              <a:xfrm>
                <a:off x="5562600" y="3824284"/>
                <a:ext cx="3409612" cy="2060029"/>
              </a:xfrm>
              <a:prstGeom prst="rect">
                <a:avLst/>
              </a:prstGeom>
              <a:noFill/>
              <a:ln>
                <a:noFill/>
              </a:ln>
            </p:spPr>
          </p:pic>
          <p:sp>
            <p:nvSpPr>
              <p:cNvPr id="732" name="Google Shape;732;p81"/>
              <p:cNvSpPr/>
              <p:nvPr/>
            </p:nvSpPr>
            <p:spPr>
              <a:xfrm>
                <a:off x="3429000" y="6172200"/>
                <a:ext cx="5638800" cy="100027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Calibri"/>
                    <a:ea typeface="Calibri"/>
                    <a:cs typeface="Calibri"/>
                    <a:sym typeface="Calibri"/>
                  </a:rPr>
                  <a:t>Ghahramani</a:t>
                </a:r>
                <a:r>
                  <a:rPr i="1" lang="en" sz="1400">
                    <a:solidFill>
                      <a:schemeClr val="dk1"/>
                    </a:solidFill>
                    <a:latin typeface="Calibri"/>
                    <a:ea typeface="Calibri"/>
                    <a:cs typeface="Calibri"/>
                    <a:sym typeface="Calibri"/>
                  </a:rPr>
                  <a:t> (Nature, </a:t>
                </a:r>
                <a:r>
                  <a:rPr lang="en" sz="1400">
                    <a:solidFill>
                      <a:schemeClr val="dk1"/>
                    </a:solidFill>
                    <a:latin typeface="Calibri"/>
                    <a:ea typeface="Calibri"/>
                    <a:cs typeface="Calibri"/>
                    <a:sym typeface="Calibri"/>
                  </a:rPr>
                  <a:t>2015)</a:t>
                </a:r>
                <a:endParaRPr sz="1100"/>
              </a:p>
              <a:p>
                <a:pPr indent="0" lvl="0" marL="0" marR="0" rtl="0" algn="l">
                  <a:spcBef>
                    <a:spcPts val="0"/>
                  </a:spcBef>
                  <a:spcAft>
                    <a:spcPts val="0"/>
                  </a:spcAft>
                  <a:buNone/>
                </a:pPr>
                <a:r>
                  <a:rPr lang="en" sz="1400">
                    <a:solidFill>
                      <a:schemeClr val="dk1"/>
                    </a:solidFill>
                    <a:latin typeface="Calibri"/>
                    <a:ea typeface="Calibri"/>
                    <a:cs typeface="Calibri"/>
                    <a:sym typeface="Calibri"/>
                  </a:rPr>
                  <a:t>Goodman &amp; Tenenbaum (2014, 2016) https://probmods.org</a:t>
                </a:r>
                <a:endParaRPr sz="1400">
                  <a:solidFill>
                    <a:schemeClr val="dk1"/>
                  </a:solidFill>
                  <a:latin typeface="Calibri"/>
                  <a:ea typeface="Calibri"/>
                  <a:cs typeface="Calibri"/>
                  <a:sym typeface="Calibri"/>
                </a:endParaRPr>
              </a:p>
            </p:txBody>
          </p:sp>
        </p:grpSp>
        <p:sp>
          <p:nvSpPr>
            <p:cNvPr id="733" name="Google Shape;733;p81"/>
            <p:cNvSpPr/>
            <p:nvPr/>
          </p:nvSpPr>
          <p:spPr>
            <a:xfrm>
              <a:off x="170348" y="2255838"/>
              <a:ext cx="4754844" cy="433452"/>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500">
                  <a:solidFill>
                    <a:schemeClr val="dk1"/>
                  </a:solidFill>
                  <a:latin typeface="Calibri"/>
                  <a:ea typeface="Calibri"/>
                  <a:cs typeface="Calibri"/>
                  <a:sym typeface="Calibri"/>
                </a:rPr>
                <a:t>Probabilistic programs (~2008-present)</a:t>
              </a:r>
              <a:r>
                <a:rPr b="1" i="1" lang="en" sz="1500">
                  <a:solidFill>
                    <a:schemeClr val="dk1"/>
                  </a:solidFill>
                  <a:latin typeface="Calibri"/>
                  <a:ea typeface="Calibri"/>
                  <a:cs typeface="Calibri"/>
                  <a:sym typeface="Calibri"/>
                </a:rPr>
                <a:t>:</a:t>
              </a:r>
              <a:endParaRPr b="1" sz="1500">
                <a:solidFill>
                  <a:schemeClr val="dk1"/>
                </a:solidFill>
                <a:latin typeface="Calibri"/>
                <a:ea typeface="Calibri"/>
                <a:cs typeface="Calibri"/>
                <a:sym typeface="Calibri"/>
              </a:endParaRPr>
            </a:p>
          </p:txBody>
        </p:sp>
      </p:grpSp>
      <p:sp>
        <p:nvSpPr>
          <p:cNvPr id="734" name="Google Shape;734;p81"/>
          <p:cNvSpPr/>
          <p:nvPr/>
        </p:nvSpPr>
        <p:spPr>
          <a:xfrm>
            <a:off x="1314450" y="3543301"/>
            <a:ext cx="6457950" cy="126957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Integrate our best ideas on intelligence:</a:t>
            </a:r>
            <a:endParaRPr sz="1100"/>
          </a:p>
          <a:p>
            <a:pPr indent="-247650" lvl="0" marL="254000" marR="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Symbolic</a:t>
            </a:r>
            <a:r>
              <a:rPr lang="en" sz="1500">
                <a:solidFill>
                  <a:schemeClr val="dk1"/>
                </a:solidFill>
                <a:latin typeface="Calibri"/>
                <a:ea typeface="Calibri"/>
                <a:cs typeface="Calibri"/>
                <a:sym typeface="Calibri"/>
              </a:rPr>
              <a:t> languages for representation, composition and abstraction.</a:t>
            </a:r>
            <a:endParaRPr sz="1100"/>
          </a:p>
          <a:p>
            <a:pPr indent="-247650" lvl="0" marL="254000" marR="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Probabilistic</a:t>
            </a:r>
            <a:r>
              <a:rPr lang="en" sz="1500">
                <a:solidFill>
                  <a:schemeClr val="dk1"/>
                </a:solidFill>
                <a:latin typeface="Calibri"/>
                <a:ea typeface="Calibri"/>
                <a:cs typeface="Calibri"/>
                <a:sym typeface="Calibri"/>
              </a:rPr>
              <a:t> inference for causal reasoning under uncertainty.</a:t>
            </a:r>
            <a:endParaRPr sz="15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Hierarchical</a:t>
            </a:r>
            <a:r>
              <a:rPr lang="en" sz="1500">
                <a:solidFill>
                  <a:schemeClr val="dk1"/>
                </a:solidFill>
                <a:latin typeface="Calibri"/>
                <a:ea typeface="Calibri"/>
                <a:cs typeface="Calibri"/>
                <a:sym typeface="Calibri"/>
              </a:rPr>
              <a:t> inference for learning to learn. </a:t>
            </a:r>
            <a:endParaRPr sz="1100"/>
          </a:p>
          <a:p>
            <a:pPr indent="-247650" lvl="0" marL="254000" marR="0" rtl="0" algn="l">
              <a:spcBef>
                <a:spcPts val="0"/>
              </a:spcBef>
              <a:spcAft>
                <a:spcPts val="0"/>
              </a:spcAft>
              <a:buClr>
                <a:schemeClr val="dk1"/>
              </a:buClr>
              <a:buSzPts val="1500"/>
              <a:buFont typeface="Calibri"/>
              <a:buChar char="-"/>
            </a:pPr>
            <a:r>
              <a:rPr i="1" lang="en" sz="1500">
                <a:solidFill>
                  <a:schemeClr val="dk1"/>
                </a:solidFill>
                <a:latin typeface="Calibri"/>
                <a:ea typeface="Calibri"/>
                <a:cs typeface="Calibri"/>
                <a:sym typeface="Calibri"/>
              </a:rPr>
              <a:t>Neural networks </a:t>
            </a:r>
            <a:r>
              <a:rPr lang="en" sz="1500">
                <a:solidFill>
                  <a:schemeClr val="dk1"/>
                </a:solidFill>
                <a:latin typeface="Calibri"/>
                <a:ea typeface="Calibri"/>
                <a:cs typeface="Calibri"/>
                <a:sym typeface="Calibri"/>
              </a:rPr>
              <a:t>for pattern recognition.</a:t>
            </a:r>
            <a:endParaRPr sz="15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grpSp>
        <p:nvGrpSpPr>
          <p:cNvPr id="740" name="Google Shape;740;p82"/>
          <p:cNvGrpSpPr/>
          <p:nvPr/>
        </p:nvGrpSpPr>
        <p:grpSpPr>
          <a:xfrm>
            <a:off x="1335451" y="903467"/>
            <a:ext cx="4649966" cy="1335489"/>
            <a:chOff x="342134" y="56764"/>
            <a:chExt cx="8266607" cy="2374202"/>
          </a:xfrm>
        </p:grpSpPr>
        <p:pic>
          <p:nvPicPr>
            <p:cNvPr id="741" name="Google Shape;741;p82"/>
            <p:cNvPicPr preferRelativeResize="0"/>
            <p:nvPr/>
          </p:nvPicPr>
          <p:blipFill rotWithShape="1">
            <a:blip r:embed="rId3">
              <a:alphaModFix/>
            </a:blip>
            <a:srcRect b="67689" l="0" r="0" t="0"/>
            <a:stretch/>
          </p:blipFill>
          <p:spPr>
            <a:xfrm>
              <a:off x="342134" y="423746"/>
              <a:ext cx="8222003" cy="2007220"/>
            </a:xfrm>
            <a:prstGeom prst="rect">
              <a:avLst/>
            </a:prstGeom>
            <a:noFill/>
            <a:ln cap="flat" cmpd="sng" w="9525">
              <a:solidFill>
                <a:schemeClr val="dk1"/>
              </a:solidFill>
              <a:prstDash val="solid"/>
              <a:round/>
              <a:headEnd len="sm" w="sm" type="none"/>
              <a:tailEnd len="sm" w="sm" type="none"/>
            </a:ln>
          </p:spPr>
        </p:pic>
        <p:pic>
          <p:nvPicPr>
            <p:cNvPr id="742" name="Google Shape;742;p82"/>
            <p:cNvPicPr preferRelativeResize="0"/>
            <p:nvPr/>
          </p:nvPicPr>
          <p:blipFill rotWithShape="1">
            <a:blip r:embed="rId4">
              <a:alphaModFix/>
            </a:blip>
            <a:srcRect b="0" l="0" r="0" t="0"/>
            <a:stretch/>
          </p:blipFill>
          <p:spPr>
            <a:xfrm>
              <a:off x="386738" y="56764"/>
              <a:ext cx="8222003" cy="355218"/>
            </a:xfrm>
            <a:prstGeom prst="rect">
              <a:avLst/>
            </a:prstGeom>
            <a:noFill/>
            <a:ln>
              <a:noFill/>
            </a:ln>
          </p:spPr>
        </p:pic>
      </p:grpSp>
      <p:pic>
        <p:nvPicPr>
          <p:cNvPr id="743" name="Google Shape;743;p82"/>
          <p:cNvPicPr preferRelativeResize="0"/>
          <p:nvPr/>
        </p:nvPicPr>
        <p:blipFill rotWithShape="1">
          <a:blip r:embed="rId5">
            <a:alphaModFix/>
          </a:blip>
          <a:srcRect b="40544" l="0" r="0" t="0"/>
          <a:stretch/>
        </p:blipFill>
        <p:spPr>
          <a:xfrm>
            <a:off x="3755435" y="1263224"/>
            <a:ext cx="3857712" cy="1145091"/>
          </a:xfrm>
          <a:prstGeom prst="rect">
            <a:avLst/>
          </a:prstGeom>
          <a:noFill/>
          <a:ln cap="flat" cmpd="sng" w="9525">
            <a:solidFill>
              <a:schemeClr val="dk1"/>
            </a:solidFill>
            <a:prstDash val="solid"/>
            <a:round/>
            <a:headEnd len="sm" w="sm" type="none"/>
            <a:tailEnd len="sm" w="sm" type="none"/>
          </a:ln>
        </p:spPr>
      </p:pic>
      <p:grpSp>
        <p:nvGrpSpPr>
          <p:cNvPr id="744" name="Google Shape;744;p82"/>
          <p:cNvGrpSpPr/>
          <p:nvPr/>
        </p:nvGrpSpPr>
        <p:grpSpPr>
          <a:xfrm>
            <a:off x="1599291" y="2308111"/>
            <a:ext cx="2659610" cy="1504330"/>
            <a:chOff x="8073405" y="3816426"/>
            <a:chExt cx="4728195" cy="2674364"/>
          </a:xfrm>
        </p:grpSpPr>
        <p:pic>
          <p:nvPicPr>
            <p:cNvPr descr="Image" id="745" name="Google Shape;745;p82"/>
            <p:cNvPicPr preferRelativeResize="0"/>
            <p:nvPr/>
          </p:nvPicPr>
          <p:blipFill rotWithShape="1">
            <a:blip r:embed="rId6">
              <a:alphaModFix/>
            </a:blip>
            <a:srcRect b="19714" l="0" r="22754" t="0"/>
            <a:stretch/>
          </p:blipFill>
          <p:spPr>
            <a:xfrm>
              <a:off x="8073405" y="3816426"/>
              <a:ext cx="4728195" cy="2674364"/>
            </a:xfrm>
            <a:prstGeom prst="rect">
              <a:avLst/>
            </a:prstGeom>
            <a:noFill/>
            <a:ln cap="flat" cmpd="sng" w="12700">
              <a:solidFill>
                <a:schemeClr val="dk1"/>
              </a:solidFill>
              <a:prstDash val="solid"/>
              <a:miter lim="400000"/>
              <a:headEnd len="sm" w="sm" type="none"/>
              <a:tailEnd len="sm" w="sm" type="none"/>
            </a:ln>
          </p:spPr>
        </p:pic>
        <p:pic>
          <p:nvPicPr>
            <p:cNvPr id="746" name="Google Shape;746;p82"/>
            <p:cNvPicPr preferRelativeResize="0"/>
            <p:nvPr/>
          </p:nvPicPr>
          <p:blipFill rotWithShape="1">
            <a:blip r:embed="rId7">
              <a:alphaModFix/>
            </a:blip>
            <a:srcRect b="0" l="0" r="0" t="0"/>
            <a:stretch/>
          </p:blipFill>
          <p:spPr>
            <a:xfrm>
              <a:off x="8200084" y="3957675"/>
              <a:ext cx="1157111" cy="656438"/>
            </a:xfrm>
            <a:prstGeom prst="rect">
              <a:avLst/>
            </a:prstGeom>
            <a:noFill/>
            <a:ln>
              <a:noFill/>
            </a:ln>
          </p:spPr>
        </p:pic>
      </p:grpSp>
      <p:pic>
        <p:nvPicPr>
          <p:cNvPr id="747" name="Google Shape;747;p82"/>
          <p:cNvPicPr preferRelativeResize="0"/>
          <p:nvPr/>
        </p:nvPicPr>
        <p:blipFill rotWithShape="1">
          <a:blip r:embed="rId8">
            <a:alphaModFix/>
          </a:blip>
          <a:srcRect b="39866" l="766" r="10451" t="0"/>
          <a:stretch/>
        </p:blipFill>
        <p:spPr>
          <a:xfrm>
            <a:off x="3867524" y="2500313"/>
            <a:ext cx="4004889" cy="1314249"/>
          </a:xfrm>
          <a:prstGeom prst="rect">
            <a:avLst/>
          </a:prstGeom>
          <a:noFill/>
          <a:ln cap="flat" cmpd="sng" w="9525">
            <a:solidFill>
              <a:schemeClr val="dk1"/>
            </a:solidFill>
            <a:prstDash val="solid"/>
            <a:round/>
            <a:headEnd len="sm" w="sm" type="none"/>
            <a:tailEnd len="sm" w="sm" type="none"/>
          </a:ln>
        </p:spPr>
      </p:pic>
      <p:pic>
        <p:nvPicPr>
          <p:cNvPr id="748" name="Google Shape;748;p82"/>
          <p:cNvPicPr preferRelativeResize="0"/>
          <p:nvPr/>
        </p:nvPicPr>
        <p:blipFill rotWithShape="1">
          <a:blip r:embed="rId9">
            <a:alphaModFix/>
          </a:blip>
          <a:srcRect b="36790" l="0" r="0" t="0"/>
          <a:stretch/>
        </p:blipFill>
        <p:spPr>
          <a:xfrm>
            <a:off x="2040731" y="3470878"/>
            <a:ext cx="2616995" cy="1615471"/>
          </a:xfrm>
          <a:prstGeom prst="rect">
            <a:avLst/>
          </a:prstGeom>
          <a:noFill/>
          <a:ln cap="flat" cmpd="sng" w="9525">
            <a:solidFill>
              <a:schemeClr val="dk1"/>
            </a:solidFill>
            <a:prstDash val="solid"/>
            <a:round/>
            <a:headEnd len="sm" w="sm" type="none"/>
            <a:tailEnd len="sm" w="sm" type="none"/>
          </a:ln>
        </p:spPr>
      </p:pic>
      <p:pic>
        <p:nvPicPr>
          <p:cNvPr id="749" name="Google Shape;749;p82"/>
          <p:cNvPicPr preferRelativeResize="0"/>
          <p:nvPr/>
        </p:nvPicPr>
        <p:blipFill rotWithShape="1">
          <a:blip r:embed="rId10">
            <a:alphaModFix/>
          </a:blip>
          <a:srcRect b="43309" l="0" r="0" t="0"/>
          <a:stretch/>
        </p:blipFill>
        <p:spPr>
          <a:xfrm>
            <a:off x="4947222" y="3581830"/>
            <a:ext cx="2806972" cy="1018527"/>
          </a:xfrm>
          <a:prstGeom prst="rect">
            <a:avLst/>
          </a:prstGeom>
          <a:noFill/>
          <a:ln cap="flat" cmpd="sng" w="9525">
            <a:solidFill>
              <a:schemeClr val="dk1"/>
            </a:solidFill>
            <a:prstDash val="solid"/>
            <a:round/>
            <a:headEnd len="sm" w="sm" type="none"/>
            <a:tailEnd len="sm" w="sm" type="none"/>
          </a:ln>
        </p:spPr>
      </p:pic>
      <p:sp>
        <p:nvSpPr>
          <p:cNvPr id="750" name="Google Shape;750;p82"/>
          <p:cNvSpPr txBox="1"/>
          <p:nvPr/>
        </p:nvSpPr>
        <p:spPr>
          <a:xfrm>
            <a:off x="1059797" y="2649072"/>
            <a:ext cx="138548" cy="2077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751" name="Google Shape;751;p82"/>
          <p:cNvGrpSpPr/>
          <p:nvPr/>
        </p:nvGrpSpPr>
        <p:grpSpPr>
          <a:xfrm>
            <a:off x="1366814" y="1332380"/>
            <a:ext cx="4907056" cy="2438063"/>
            <a:chOff x="397890" y="819273"/>
            <a:chExt cx="8723654" cy="4334335"/>
          </a:xfrm>
        </p:grpSpPr>
        <p:grpSp>
          <p:nvGrpSpPr>
            <p:cNvPr id="752" name="Google Shape;752;p82"/>
            <p:cNvGrpSpPr/>
            <p:nvPr/>
          </p:nvGrpSpPr>
          <p:grpSpPr>
            <a:xfrm>
              <a:off x="397890" y="819273"/>
              <a:ext cx="8723654" cy="4334335"/>
              <a:chOff x="397890" y="819273"/>
              <a:chExt cx="8723654" cy="4334335"/>
            </a:xfrm>
          </p:grpSpPr>
          <p:sp>
            <p:nvSpPr>
              <p:cNvPr id="753" name="Google Shape;753;p82"/>
              <p:cNvSpPr/>
              <p:nvPr/>
            </p:nvSpPr>
            <p:spPr>
              <a:xfrm>
                <a:off x="397890" y="1773044"/>
                <a:ext cx="1932716" cy="242804"/>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4" name="Google Shape;754;p82"/>
              <p:cNvSpPr/>
              <p:nvPr/>
            </p:nvSpPr>
            <p:spPr>
              <a:xfrm>
                <a:off x="4711235" y="819273"/>
                <a:ext cx="1366180" cy="295849"/>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5" name="Google Shape;755;p82"/>
              <p:cNvSpPr/>
              <p:nvPr/>
            </p:nvSpPr>
            <p:spPr>
              <a:xfrm>
                <a:off x="4982660" y="3016798"/>
                <a:ext cx="1646740" cy="336002"/>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6" name="Google Shape;756;p82"/>
              <p:cNvSpPr/>
              <p:nvPr/>
            </p:nvSpPr>
            <p:spPr>
              <a:xfrm>
                <a:off x="1644286" y="4648200"/>
                <a:ext cx="2165714" cy="231654"/>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7" name="Google Shape;757;p82"/>
              <p:cNvSpPr/>
              <p:nvPr/>
            </p:nvSpPr>
            <p:spPr>
              <a:xfrm>
                <a:off x="6869126" y="4908281"/>
                <a:ext cx="2252418" cy="245327"/>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58" name="Google Shape;758;p82"/>
            <p:cNvSpPr/>
            <p:nvPr/>
          </p:nvSpPr>
          <p:spPr>
            <a:xfrm>
              <a:off x="916862" y="2696190"/>
              <a:ext cx="1669305" cy="665184"/>
            </a:xfrm>
            <a:prstGeom prst="rect">
              <a:avLst/>
            </a:prstGeom>
            <a:noFill/>
            <a:ln cap="flat" cmpd="sng" w="38100">
              <a:solidFill>
                <a:srgbClr val="FF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59" name="Google Shape;759;p82"/>
          <p:cNvSpPr txBox="1"/>
          <p:nvPr>
            <p:ph type="title"/>
          </p:nvPr>
        </p:nvSpPr>
        <p:spPr>
          <a:xfrm>
            <a:off x="742950" y="171450"/>
            <a:ext cx="7772400" cy="571500"/>
          </a:xfrm>
          <a:prstGeom prst="rect">
            <a:avLst/>
          </a:prstGeom>
          <a:solidFill>
            <a:schemeClr val="lt1"/>
          </a:solid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r>
              <a:rPr lang="en" sz="2100"/>
              <a:t>The roots of learning (human and machine)</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grpSp>
        <p:nvGrpSpPr>
          <p:cNvPr id="765" name="Google Shape;765;p83"/>
          <p:cNvGrpSpPr/>
          <p:nvPr/>
        </p:nvGrpSpPr>
        <p:grpSpPr>
          <a:xfrm>
            <a:off x="2686051" y="510077"/>
            <a:ext cx="4877666" cy="4514850"/>
            <a:chOff x="4119468" y="2211807"/>
            <a:chExt cx="4981619" cy="4611069"/>
          </a:xfrm>
        </p:grpSpPr>
        <p:grpSp>
          <p:nvGrpSpPr>
            <p:cNvPr id="766" name="Google Shape;766;p83"/>
            <p:cNvGrpSpPr/>
            <p:nvPr/>
          </p:nvGrpSpPr>
          <p:grpSpPr>
            <a:xfrm>
              <a:off x="4119468" y="2211807"/>
              <a:ext cx="4981619" cy="4611068"/>
              <a:chOff x="4119468" y="2211807"/>
              <a:chExt cx="4981619" cy="4430353"/>
            </a:xfrm>
          </p:grpSpPr>
          <p:sp>
            <p:nvSpPr>
              <p:cNvPr id="767" name="Google Shape;767;p83"/>
              <p:cNvSpPr/>
              <p:nvPr/>
            </p:nvSpPr>
            <p:spPr>
              <a:xfrm>
                <a:off x="5560560" y="5956813"/>
                <a:ext cx="3540527" cy="21508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8" name="Google Shape;768;p83"/>
              <p:cNvSpPr/>
              <p:nvPr/>
            </p:nvSpPr>
            <p:spPr>
              <a:xfrm>
                <a:off x="7307041" y="4355358"/>
                <a:ext cx="1770264" cy="21508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69" name="Google Shape;769;p83"/>
              <p:cNvSpPr/>
              <p:nvPr/>
            </p:nvSpPr>
            <p:spPr>
              <a:xfrm>
                <a:off x="4119468" y="2211807"/>
                <a:ext cx="4957837" cy="4430353"/>
              </a:xfrm>
              <a:prstGeom prst="rect">
                <a:avLst/>
              </a:prstGeom>
              <a:solidFill>
                <a:srgbClr val="FFFFFF"/>
              </a:solidFill>
              <a:ln cap="flat" cmpd="sng" w="190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770" name="Google Shape;770;p83"/>
              <p:cNvPicPr preferRelativeResize="0"/>
              <p:nvPr/>
            </p:nvPicPr>
            <p:blipFill rotWithShape="1">
              <a:blip r:embed="rId3">
                <a:alphaModFix/>
              </a:blip>
              <a:srcRect b="87093" l="66805" r="4525" t="252"/>
              <a:stretch/>
            </p:blipFill>
            <p:spPr>
              <a:xfrm>
                <a:off x="7271339" y="2408088"/>
                <a:ext cx="1650047" cy="380796"/>
              </a:xfrm>
              <a:prstGeom prst="rect">
                <a:avLst/>
              </a:prstGeom>
              <a:noFill/>
              <a:ln>
                <a:noFill/>
              </a:ln>
            </p:spPr>
          </p:pic>
          <p:pic>
            <p:nvPicPr>
              <p:cNvPr id="771" name="Google Shape;771;p83"/>
              <p:cNvPicPr preferRelativeResize="0"/>
              <p:nvPr/>
            </p:nvPicPr>
            <p:blipFill rotWithShape="1">
              <a:blip r:embed="rId4">
                <a:alphaModFix/>
              </a:blip>
              <a:srcRect b="0" l="0" r="0" t="0"/>
              <a:stretch/>
            </p:blipFill>
            <p:spPr>
              <a:xfrm>
                <a:off x="5079133" y="2999592"/>
                <a:ext cx="3385833" cy="814636"/>
              </a:xfrm>
              <a:prstGeom prst="rect">
                <a:avLst/>
              </a:prstGeom>
              <a:noFill/>
              <a:ln>
                <a:noFill/>
              </a:ln>
            </p:spPr>
          </p:pic>
          <p:pic>
            <p:nvPicPr>
              <p:cNvPr id="772" name="Google Shape;772;p83"/>
              <p:cNvPicPr preferRelativeResize="0"/>
              <p:nvPr/>
            </p:nvPicPr>
            <p:blipFill rotWithShape="1">
              <a:blip r:embed="rId3">
                <a:alphaModFix/>
              </a:blip>
              <a:srcRect b="33282" l="21613" r="22206" t="30478"/>
              <a:stretch/>
            </p:blipFill>
            <p:spPr>
              <a:xfrm>
                <a:off x="4595069" y="2268583"/>
                <a:ext cx="2038042" cy="687309"/>
              </a:xfrm>
              <a:prstGeom prst="rect">
                <a:avLst/>
              </a:prstGeom>
              <a:noFill/>
              <a:ln>
                <a:noFill/>
              </a:ln>
            </p:spPr>
          </p:pic>
        </p:grpSp>
        <p:pic>
          <p:nvPicPr>
            <p:cNvPr id="773" name="Google Shape;773;p83"/>
            <p:cNvPicPr preferRelativeResize="0"/>
            <p:nvPr/>
          </p:nvPicPr>
          <p:blipFill rotWithShape="1">
            <a:blip r:embed="rId5">
              <a:alphaModFix/>
            </a:blip>
            <a:srcRect b="0" l="0" r="0" t="0"/>
            <a:stretch/>
          </p:blipFill>
          <p:spPr>
            <a:xfrm>
              <a:off x="4242240" y="3898315"/>
              <a:ext cx="4801176" cy="1547117"/>
            </a:xfrm>
            <a:prstGeom prst="rect">
              <a:avLst/>
            </a:prstGeom>
            <a:noFill/>
            <a:ln>
              <a:noFill/>
            </a:ln>
          </p:spPr>
        </p:pic>
        <p:grpSp>
          <p:nvGrpSpPr>
            <p:cNvPr id="774" name="Google Shape;774;p83"/>
            <p:cNvGrpSpPr/>
            <p:nvPr/>
          </p:nvGrpSpPr>
          <p:grpSpPr>
            <a:xfrm>
              <a:off x="4179070" y="5446161"/>
              <a:ext cx="4860515" cy="1376715"/>
              <a:chOff x="4237687" y="5395132"/>
              <a:chExt cx="4811667" cy="1362879"/>
            </a:xfrm>
          </p:grpSpPr>
          <p:pic>
            <p:nvPicPr>
              <p:cNvPr id="775" name="Google Shape;775;p83"/>
              <p:cNvPicPr preferRelativeResize="0"/>
              <p:nvPr/>
            </p:nvPicPr>
            <p:blipFill rotWithShape="1">
              <a:blip r:embed="rId6">
                <a:alphaModFix/>
              </a:blip>
              <a:srcRect b="0" l="0" r="0" t="0"/>
              <a:stretch/>
            </p:blipFill>
            <p:spPr>
              <a:xfrm>
                <a:off x="4237687" y="5395132"/>
                <a:ext cx="4811667" cy="1362879"/>
              </a:xfrm>
              <a:prstGeom prst="rect">
                <a:avLst/>
              </a:prstGeom>
              <a:noFill/>
              <a:ln>
                <a:noFill/>
              </a:ln>
            </p:spPr>
          </p:pic>
          <p:sp>
            <p:nvSpPr>
              <p:cNvPr id="776" name="Google Shape;776;p83"/>
              <p:cNvSpPr/>
              <p:nvPr/>
            </p:nvSpPr>
            <p:spPr>
              <a:xfrm>
                <a:off x="5544409" y="6545093"/>
                <a:ext cx="3504945" cy="212918"/>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sp>
        <p:nvSpPr>
          <p:cNvPr id="777" name="Google Shape;777;p83"/>
          <p:cNvSpPr txBox="1"/>
          <p:nvPr/>
        </p:nvSpPr>
        <p:spPr>
          <a:xfrm>
            <a:off x="1314450" y="114300"/>
            <a:ext cx="6629400"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rgbClr val="0000FF"/>
                </a:solidFill>
                <a:latin typeface="Arial Black"/>
                <a:ea typeface="Arial Black"/>
                <a:cs typeface="Arial Black"/>
                <a:sym typeface="Arial Black"/>
              </a:rPr>
              <a:t>Building an AI like the way children learn</a:t>
            </a:r>
            <a:endParaRPr sz="2100">
              <a:solidFill>
                <a:srgbClr val="0000FF"/>
              </a:solidFill>
              <a:latin typeface="Arial Black"/>
              <a:ea typeface="Arial Black"/>
              <a:cs typeface="Arial Black"/>
              <a:sym typeface="Arial Black"/>
            </a:endParaRPr>
          </a:p>
        </p:txBody>
      </p:sp>
      <p:pic>
        <p:nvPicPr>
          <p:cNvPr descr="Screen Shot 2016-06-23 at 7.17.16 AM.png" id="778" name="Google Shape;778;p83"/>
          <p:cNvPicPr preferRelativeResize="0"/>
          <p:nvPr/>
        </p:nvPicPr>
        <p:blipFill rotWithShape="1">
          <a:blip r:embed="rId7">
            <a:alphaModFix/>
          </a:blip>
          <a:srcRect b="0" l="0" r="0" t="0"/>
          <a:stretch/>
        </p:blipFill>
        <p:spPr>
          <a:xfrm>
            <a:off x="1314451" y="535997"/>
            <a:ext cx="1498990" cy="169285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pic>
        <p:nvPicPr>
          <p:cNvPr id="784" name="Google Shape;784;p84"/>
          <p:cNvPicPr preferRelativeResize="0"/>
          <p:nvPr/>
        </p:nvPicPr>
        <p:blipFill rotWithShape="1">
          <a:blip r:embed="rId3">
            <a:alphaModFix/>
          </a:blip>
          <a:srcRect b="0" l="0" r="0" t="0"/>
          <a:stretch/>
        </p:blipFill>
        <p:spPr>
          <a:xfrm>
            <a:off x="1189238" y="971550"/>
            <a:ext cx="6765525" cy="2384822"/>
          </a:xfrm>
          <a:prstGeom prst="rect">
            <a:avLst/>
          </a:prstGeom>
          <a:noFill/>
          <a:ln>
            <a:noFill/>
          </a:ln>
        </p:spPr>
      </p:pic>
      <p:sp>
        <p:nvSpPr>
          <p:cNvPr id="785" name="Google Shape;785;p84"/>
          <p:cNvSpPr txBox="1"/>
          <p:nvPr>
            <p:ph type="title"/>
          </p:nvPr>
        </p:nvSpPr>
        <p:spPr>
          <a:xfrm>
            <a:off x="1657350" y="0"/>
            <a:ext cx="58293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Robots vs. 1 ½ year olds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31"/>
          <p:cNvPicPr preferRelativeResize="0"/>
          <p:nvPr/>
        </p:nvPicPr>
        <p:blipFill rotWithShape="1">
          <a:blip r:embed="rId3">
            <a:alphaModFix/>
          </a:blip>
          <a:srcRect b="0" l="0" r="0" t="0"/>
          <a:stretch/>
        </p:blipFill>
        <p:spPr>
          <a:xfrm>
            <a:off x="1558529" y="563166"/>
            <a:ext cx="6026944" cy="4018359"/>
          </a:xfrm>
          <a:prstGeom prst="rect">
            <a:avLst/>
          </a:prstGeom>
          <a:noFill/>
          <a:ln>
            <a:noFill/>
          </a:ln>
        </p:spPr>
      </p:pic>
      <p:sp>
        <p:nvSpPr>
          <p:cNvPr id="182" name="Google Shape;182;p31"/>
          <p:cNvSpPr/>
          <p:nvPr/>
        </p:nvSpPr>
        <p:spPr>
          <a:xfrm>
            <a:off x="6332936" y="2201466"/>
            <a:ext cx="458390" cy="155971"/>
          </a:xfrm>
          <a:prstGeom prst="rect">
            <a:avLst/>
          </a:pr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183" name="Google Shape;183;p31"/>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184" name="Google Shape;184;p31"/>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185" name="Google Shape;185;p31"/>
          <p:cNvSpPr/>
          <p:nvPr/>
        </p:nvSpPr>
        <p:spPr>
          <a:xfrm>
            <a:off x="2114550" y="4308873"/>
            <a:ext cx="40005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0                  250                 500                750</a:t>
            </a:r>
            <a:endParaRPr sz="1400">
              <a:solidFill>
                <a:srgbClr val="000000"/>
              </a:solidFill>
              <a:latin typeface="Arial"/>
              <a:ea typeface="Arial"/>
              <a:cs typeface="Arial"/>
              <a:sym typeface="Arial"/>
            </a:endParaRPr>
          </a:p>
        </p:txBody>
      </p:sp>
      <p:pic>
        <p:nvPicPr>
          <p:cNvPr id="186" name="Google Shape;186;p31"/>
          <p:cNvPicPr preferRelativeResize="0"/>
          <p:nvPr/>
        </p:nvPicPr>
        <p:blipFill rotWithShape="1">
          <a:blip r:embed="rId3">
            <a:alphaModFix/>
          </a:blip>
          <a:srcRect b="47436" l="79517" r="0" t="44742"/>
          <a:stretch/>
        </p:blipFill>
        <p:spPr>
          <a:xfrm>
            <a:off x="6366273" y="2371726"/>
            <a:ext cx="1749028" cy="445294"/>
          </a:xfrm>
          <a:prstGeom prst="rect">
            <a:avLst/>
          </a:prstGeom>
          <a:noFill/>
          <a:ln>
            <a:noFill/>
          </a:ln>
        </p:spPr>
      </p:pic>
      <p:grpSp>
        <p:nvGrpSpPr>
          <p:cNvPr id="187" name="Google Shape;187;p31"/>
          <p:cNvGrpSpPr/>
          <p:nvPr/>
        </p:nvGrpSpPr>
        <p:grpSpPr>
          <a:xfrm>
            <a:off x="2109788" y="1657350"/>
            <a:ext cx="61913" cy="2571750"/>
            <a:chOff x="0" y="0"/>
            <a:chExt cx="113498" cy="6499833"/>
          </a:xfrm>
        </p:grpSpPr>
        <p:cxnSp>
          <p:nvCxnSpPr>
            <p:cNvPr id="188" name="Google Shape;188;p31"/>
            <p:cNvCxnSpPr/>
            <p:nvPr/>
          </p:nvCxnSpPr>
          <p:spPr>
            <a:xfrm rot="10800000">
              <a:off x="56749" y="27084"/>
              <a:ext cx="0" cy="6472749"/>
            </a:xfrm>
            <a:prstGeom prst="straightConnector1">
              <a:avLst/>
            </a:prstGeom>
            <a:noFill/>
            <a:ln cap="flat" cmpd="sng" w="25400">
              <a:solidFill>
                <a:srgbClr val="0000FF"/>
              </a:solidFill>
              <a:prstDash val="solid"/>
              <a:miter lim="400000"/>
              <a:headEnd len="sm" w="sm" type="none"/>
              <a:tailEnd len="sm" w="sm" type="none"/>
            </a:ln>
          </p:spPr>
        </p:cxnSp>
        <p:sp>
          <p:nvSpPr>
            <p:cNvPr id="189" name="Google Shape;189;p31"/>
            <p:cNvSpPr/>
            <p:nvPr/>
          </p:nvSpPr>
          <p:spPr>
            <a:xfrm>
              <a:off x="0" y="0"/>
              <a:ext cx="113498"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190" name="Google Shape;190;p31"/>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85"/>
          <p:cNvSpPr txBox="1"/>
          <p:nvPr>
            <p:ph type="title"/>
          </p:nvPr>
        </p:nvSpPr>
        <p:spPr>
          <a:xfrm>
            <a:off x="1657350" y="-171450"/>
            <a:ext cx="58293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Robots vs. 1 ½ year olds</a:t>
            </a:r>
            <a:endParaRPr sz="1100"/>
          </a:p>
        </p:txBody>
      </p:sp>
      <p:pic>
        <p:nvPicPr>
          <p:cNvPr id="792" name="Google Shape;792;p85"/>
          <p:cNvPicPr preferRelativeResize="0"/>
          <p:nvPr/>
        </p:nvPicPr>
        <p:blipFill rotWithShape="1">
          <a:blip r:embed="rId3">
            <a:alphaModFix/>
          </a:blip>
          <a:srcRect b="0" l="0" r="30988" t="0"/>
          <a:stretch/>
        </p:blipFill>
        <p:spPr>
          <a:xfrm>
            <a:off x="2057401" y="3314700"/>
            <a:ext cx="2111441" cy="1714500"/>
          </a:xfrm>
          <a:prstGeom prst="rect">
            <a:avLst/>
          </a:prstGeom>
          <a:noFill/>
          <a:ln>
            <a:noFill/>
          </a:ln>
        </p:spPr>
      </p:pic>
      <p:pic>
        <p:nvPicPr>
          <p:cNvPr id="793" name="Google Shape;793;p85"/>
          <p:cNvPicPr preferRelativeResize="0"/>
          <p:nvPr/>
        </p:nvPicPr>
        <p:blipFill rotWithShape="1">
          <a:blip r:embed="rId4">
            <a:alphaModFix/>
          </a:blip>
          <a:srcRect b="0" l="0" r="24170" t="0"/>
          <a:stretch/>
        </p:blipFill>
        <p:spPr>
          <a:xfrm>
            <a:off x="1257300" y="685801"/>
            <a:ext cx="3162300" cy="2345767"/>
          </a:xfrm>
          <a:prstGeom prst="rect">
            <a:avLst/>
          </a:prstGeom>
          <a:noFill/>
          <a:ln>
            <a:noFill/>
          </a:ln>
        </p:spPr>
      </p:pic>
      <p:pic>
        <p:nvPicPr>
          <p:cNvPr id="794" name="Google Shape;794;p85"/>
          <p:cNvPicPr preferRelativeResize="0"/>
          <p:nvPr/>
        </p:nvPicPr>
        <p:blipFill rotWithShape="1">
          <a:blip r:embed="rId5">
            <a:alphaModFix/>
          </a:blip>
          <a:srcRect b="0" l="0" r="0" t="0"/>
          <a:stretch/>
        </p:blipFill>
        <p:spPr>
          <a:xfrm>
            <a:off x="4629150" y="1485900"/>
            <a:ext cx="3276600" cy="24574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pic>
        <p:nvPicPr>
          <p:cNvPr id="800" name="Google Shape;800;p86"/>
          <p:cNvPicPr preferRelativeResize="0"/>
          <p:nvPr/>
        </p:nvPicPr>
        <p:blipFill rotWithShape="1">
          <a:blip r:embed="rId3">
            <a:alphaModFix/>
          </a:blip>
          <a:srcRect b="0" l="0" r="0" t="0"/>
          <a:stretch/>
        </p:blipFill>
        <p:spPr>
          <a:xfrm>
            <a:off x="4066560" y="867189"/>
            <a:ext cx="3833178" cy="2800350"/>
          </a:xfrm>
          <a:prstGeom prst="rect">
            <a:avLst/>
          </a:prstGeom>
          <a:noFill/>
          <a:ln>
            <a:noFill/>
          </a:ln>
        </p:spPr>
      </p:pic>
      <p:sp>
        <p:nvSpPr>
          <p:cNvPr id="801" name="Google Shape;801;p86"/>
          <p:cNvSpPr txBox="1"/>
          <p:nvPr>
            <p:ph type="title"/>
          </p:nvPr>
        </p:nvSpPr>
        <p:spPr>
          <a:xfrm>
            <a:off x="1657350" y="-171450"/>
            <a:ext cx="5829300" cy="85725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300"/>
              <a:buFont typeface="Calibri"/>
              <a:buNone/>
            </a:pPr>
            <a:r>
              <a:rPr lang="en" sz="1100"/>
              <a:t>Robots vs. 1 ½ year olds</a:t>
            </a:r>
            <a:endParaRPr sz="1100"/>
          </a:p>
        </p:txBody>
      </p:sp>
      <p:sp>
        <p:nvSpPr>
          <p:cNvPr id="802" name="Google Shape;802;p86"/>
          <p:cNvSpPr txBox="1"/>
          <p:nvPr/>
        </p:nvSpPr>
        <p:spPr>
          <a:xfrm>
            <a:off x="5257800" y="4171951"/>
            <a:ext cx="1943100" cy="62324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(Warneken &amp; Tomasello)</a:t>
            </a:r>
            <a:endParaRPr sz="1800">
              <a:solidFill>
                <a:srgbClr val="000000"/>
              </a:solidFill>
              <a:latin typeface="Calibri"/>
              <a:ea typeface="Calibri"/>
              <a:cs typeface="Calibri"/>
              <a:sym typeface="Calibri"/>
            </a:endParaRPr>
          </a:p>
        </p:txBody>
      </p:sp>
      <p:pic>
        <p:nvPicPr>
          <p:cNvPr id="803" name="Google Shape;803;p86"/>
          <p:cNvPicPr preferRelativeResize="0"/>
          <p:nvPr/>
        </p:nvPicPr>
        <p:blipFill rotWithShape="1">
          <a:blip r:embed="rId4">
            <a:alphaModFix/>
          </a:blip>
          <a:srcRect b="0" l="10600" r="0" t="0"/>
          <a:stretch/>
        </p:blipFill>
        <p:spPr>
          <a:xfrm>
            <a:off x="1257300" y="914400"/>
            <a:ext cx="2512008" cy="1628775"/>
          </a:xfrm>
          <a:prstGeom prst="rect">
            <a:avLst/>
          </a:prstGeom>
          <a:noFill/>
          <a:ln>
            <a:noFill/>
          </a:ln>
        </p:spPr>
      </p:pic>
      <p:pic>
        <p:nvPicPr>
          <p:cNvPr id="804" name="Google Shape;804;p86"/>
          <p:cNvPicPr preferRelativeResize="0"/>
          <p:nvPr/>
        </p:nvPicPr>
        <p:blipFill rotWithShape="1">
          <a:blip r:embed="rId5">
            <a:alphaModFix/>
          </a:blip>
          <a:srcRect b="0" l="0" r="0" t="0"/>
          <a:stretch/>
        </p:blipFill>
        <p:spPr>
          <a:xfrm>
            <a:off x="1257300" y="2686050"/>
            <a:ext cx="2619375" cy="174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2"/>
          <p:cNvPicPr preferRelativeResize="0"/>
          <p:nvPr/>
        </p:nvPicPr>
        <p:blipFill rotWithShape="1">
          <a:blip r:embed="rId3">
            <a:alphaModFix/>
          </a:blip>
          <a:srcRect b="0" l="0" r="20542" t="0"/>
          <a:stretch/>
        </p:blipFill>
        <p:spPr>
          <a:xfrm>
            <a:off x="1558529" y="563166"/>
            <a:ext cx="4788694" cy="4018359"/>
          </a:xfrm>
          <a:prstGeom prst="rect">
            <a:avLst/>
          </a:prstGeom>
          <a:noFill/>
          <a:ln>
            <a:noFill/>
          </a:ln>
        </p:spPr>
      </p:pic>
      <p:sp>
        <p:nvSpPr>
          <p:cNvPr id="196" name="Google Shape;196;p32"/>
          <p:cNvSpPr/>
          <p:nvPr/>
        </p:nvSpPr>
        <p:spPr>
          <a:xfrm>
            <a:off x="6340079" y="2147888"/>
            <a:ext cx="457200" cy="155972"/>
          </a:xfrm>
          <a:prstGeom prst="rect">
            <a:avLst/>
          </a:prstGeom>
          <a:solidFill>
            <a:srgbClr val="FFFFFF"/>
          </a:solidFill>
          <a:ln>
            <a:noFill/>
          </a:ln>
        </p:spPr>
        <p:txBody>
          <a:bodyPr anchorCtr="0" anchor="ctr" bIns="38025" lIns="38025" spcFirstLastPara="1" rIns="38025" wrap="square" tIns="380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197" name="Google Shape;197;p32"/>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198" name="Google Shape;198;p32"/>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199" name="Google Shape;199;p32"/>
          <p:cNvSpPr/>
          <p:nvPr/>
        </p:nvSpPr>
        <p:spPr>
          <a:xfrm>
            <a:off x="2114550" y="4308873"/>
            <a:ext cx="40005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0                  250                 500                750</a:t>
            </a:r>
            <a:endParaRPr sz="1400">
              <a:solidFill>
                <a:srgbClr val="000000"/>
              </a:solidFill>
              <a:latin typeface="Arial"/>
              <a:ea typeface="Arial"/>
              <a:cs typeface="Arial"/>
              <a:sym typeface="Arial"/>
            </a:endParaRPr>
          </a:p>
        </p:txBody>
      </p:sp>
      <p:pic>
        <p:nvPicPr>
          <p:cNvPr id="200" name="Google Shape;200;p32"/>
          <p:cNvPicPr preferRelativeResize="0"/>
          <p:nvPr/>
        </p:nvPicPr>
        <p:blipFill rotWithShape="1">
          <a:blip r:embed="rId3">
            <a:alphaModFix/>
          </a:blip>
          <a:srcRect b="45969" l="79842" r="0" t="43031"/>
          <a:stretch/>
        </p:blipFill>
        <p:spPr>
          <a:xfrm>
            <a:off x="6343650" y="2228850"/>
            <a:ext cx="1728788" cy="628650"/>
          </a:xfrm>
          <a:prstGeom prst="rect">
            <a:avLst/>
          </a:prstGeom>
          <a:noFill/>
          <a:ln>
            <a:noFill/>
          </a:ln>
        </p:spPr>
      </p:pic>
      <p:grpSp>
        <p:nvGrpSpPr>
          <p:cNvPr id="201" name="Google Shape;201;p32"/>
          <p:cNvGrpSpPr/>
          <p:nvPr/>
        </p:nvGrpSpPr>
        <p:grpSpPr>
          <a:xfrm>
            <a:off x="2109788" y="1657350"/>
            <a:ext cx="61913" cy="2571750"/>
            <a:chOff x="0" y="0"/>
            <a:chExt cx="113498" cy="6499833"/>
          </a:xfrm>
        </p:grpSpPr>
        <p:cxnSp>
          <p:nvCxnSpPr>
            <p:cNvPr id="202" name="Google Shape;202;p32"/>
            <p:cNvCxnSpPr/>
            <p:nvPr/>
          </p:nvCxnSpPr>
          <p:spPr>
            <a:xfrm rot="10800000">
              <a:off x="56749" y="27084"/>
              <a:ext cx="0" cy="6472749"/>
            </a:xfrm>
            <a:prstGeom prst="straightConnector1">
              <a:avLst/>
            </a:prstGeom>
            <a:noFill/>
            <a:ln cap="flat" cmpd="sng" w="25400">
              <a:solidFill>
                <a:srgbClr val="0000FF"/>
              </a:solidFill>
              <a:prstDash val="solid"/>
              <a:miter lim="400000"/>
              <a:headEnd len="sm" w="sm" type="none"/>
              <a:tailEnd len="sm" w="sm" type="none"/>
            </a:ln>
          </p:spPr>
        </p:cxnSp>
        <p:sp>
          <p:nvSpPr>
            <p:cNvPr id="203" name="Google Shape;203;p32"/>
            <p:cNvSpPr/>
            <p:nvPr/>
          </p:nvSpPr>
          <p:spPr>
            <a:xfrm>
              <a:off x="0" y="0"/>
              <a:ext cx="113498"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04" name="Google Shape;204;p32"/>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3"/>
          <p:cNvPicPr preferRelativeResize="0"/>
          <p:nvPr/>
        </p:nvPicPr>
        <p:blipFill rotWithShape="1">
          <a:blip r:embed="rId3">
            <a:alphaModFix/>
          </a:blip>
          <a:srcRect b="0" l="0" r="19891" t="0"/>
          <a:stretch/>
        </p:blipFill>
        <p:spPr>
          <a:xfrm>
            <a:off x="1558529" y="563166"/>
            <a:ext cx="4827984" cy="4018359"/>
          </a:xfrm>
          <a:prstGeom prst="rect">
            <a:avLst/>
          </a:prstGeom>
          <a:noFill/>
          <a:ln>
            <a:noFill/>
          </a:ln>
        </p:spPr>
      </p:pic>
      <p:sp>
        <p:nvSpPr>
          <p:cNvPr id="210" name="Google Shape;210;p33"/>
          <p:cNvSpPr/>
          <p:nvPr/>
        </p:nvSpPr>
        <p:spPr>
          <a:xfrm>
            <a:off x="6340079" y="2101454"/>
            <a:ext cx="457200" cy="155971"/>
          </a:xfrm>
          <a:prstGeom prst="rect">
            <a:avLst/>
          </a:prstGeom>
          <a:solidFill>
            <a:srgbClr val="FFFFFF"/>
          </a:solidFill>
          <a:ln>
            <a:noFill/>
          </a:ln>
        </p:spPr>
        <p:txBody>
          <a:bodyPr anchorCtr="0" anchor="ctr" bIns="38050" lIns="38050" spcFirstLastPara="1" rIns="38050" wrap="square" tIns="3805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11" name="Google Shape;211;p33"/>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212" name="Google Shape;212;p33"/>
          <p:cNvSpPr/>
          <p:nvPr/>
        </p:nvSpPr>
        <p:spPr>
          <a:xfrm>
            <a:off x="6428186" y="3028950"/>
            <a:ext cx="1172765" cy="377429"/>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(He et al., ICLR 2017 submitted)</a:t>
            </a:r>
            <a:endParaRPr sz="1100">
              <a:solidFill>
                <a:srgbClr val="000000"/>
              </a:solidFill>
              <a:latin typeface="Helvetica Neue Light"/>
              <a:ea typeface="Helvetica Neue Light"/>
              <a:cs typeface="Helvetica Neue Light"/>
              <a:sym typeface="Helvetica Neue Light"/>
            </a:endParaRPr>
          </a:p>
        </p:txBody>
      </p:sp>
      <p:sp>
        <p:nvSpPr>
          <p:cNvPr id="213" name="Google Shape;213;p33"/>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214" name="Google Shape;214;p33"/>
          <p:cNvSpPr/>
          <p:nvPr/>
        </p:nvSpPr>
        <p:spPr>
          <a:xfrm>
            <a:off x="2114550" y="4308873"/>
            <a:ext cx="40005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0                  250                 500                750</a:t>
            </a:r>
            <a:endParaRPr sz="1400">
              <a:solidFill>
                <a:srgbClr val="000000"/>
              </a:solidFill>
              <a:latin typeface="Arial"/>
              <a:ea typeface="Arial"/>
              <a:cs typeface="Arial"/>
              <a:sym typeface="Arial"/>
            </a:endParaRPr>
          </a:p>
        </p:txBody>
      </p:sp>
      <p:pic>
        <p:nvPicPr>
          <p:cNvPr id="215" name="Google Shape;215;p33"/>
          <p:cNvPicPr preferRelativeResize="0"/>
          <p:nvPr/>
        </p:nvPicPr>
        <p:blipFill rotWithShape="1">
          <a:blip r:embed="rId3">
            <a:alphaModFix/>
          </a:blip>
          <a:srcRect b="44748" l="79190" r="0" t="42554"/>
          <a:stretch/>
        </p:blipFill>
        <p:spPr>
          <a:xfrm>
            <a:off x="6286500" y="2286000"/>
            <a:ext cx="1771650" cy="720328"/>
          </a:xfrm>
          <a:prstGeom prst="rect">
            <a:avLst/>
          </a:prstGeom>
          <a:noFill/>
          <a:ln>
            <a:noFill/>
          </a:ln>
        </p:spPr>
      </p:pic>
      <p:grpSp>
        <p:nvGrpSpPr>
          <p:cNvPr id="216" name="Google Shape;216;p33"/>
          <p:cNvGrpSpPr/>
          <p:nvPr/>
        </p:nvGrpSpPr>
        <p:grpSpPr>
          <a:xfrm>
            <a:off x="2109788" y="1657350"/>
            <a:ext cx="61913" cy="2571750"/>
            <a:chOff x="0" y="0"/>
            <a:chExt cx="113498" cy="6499833"/>
          </a:xfrm>
        </p:grpSpPr>
        <p:cxnSp>
          <p:nvCxnSpPr>
            <p:cNvPr id="217" name="Google Shape;217;p33"/>
            <p:cNvCxnSpPr/>
            <p:nvPr/>
          </p:nvCxnSpPr>
          <p:spPr>
            <a:xfrm rot="10800000">
              <a:off x="56749" y="27084"/>
              <a:ext cx="0" cy="6472749"/>
            </a:xfrm>
            <a:prstGeom prst="straightConnector1">
              <a:avLst/>
            </a:prstGeom>
            <a:noFill/>
            <a:ln cap="flat" cmpd="sng" w="25400">
              <a:solidFill>
                <a:srgbClr val="0000FF"/>
              </a:solidFill>
              <a:prstDash val="solid"/>
              <a:miter lim="400000"/>
              <a:headEnd len="sm" w="sm" type="none"/>
              <a:tailEnd len="sm" w="sm" type="none"/>
            </a:ln>
          </p:spPr>
        </p:cxnSp>
        <p:sp>
          <p:nvSpPr>
            <p:cNvPr id="218" name="Google Shape;218;p33"/>
            <p:cNvSpPr/>
            <p:nvPr/>
          </p:nvSpPr>
          <p:spPr>
            <a:xfrm>
              <a:off x="0" y="0"/>
              <a:ext cx="113498"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19" name="Google Shape;219;p33"/>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pic>
        <p:nvPicPr>
          <p:cNvPr id="224" name="Google Shape;224;p34"/>
          <p:cNvPicPr preferRelativeResize="0"/>
          <p:nvPr/>
        </p:nvPicPr>
        <p:blipFill rotWithShape="1">
          <a:blip r:embed="rId3">
            <a:alphaModFix/>
          </a:blip>
          <a:srcRect b="0" l="0" r="19891" t="0"/>
          <a:stretch/>
        </p:blipFill>
        <p:spPr>
          <a:xfrm>
            <a:off x="1558529" y="563166"/>
            <a:ext cx="4827984" cy="4018359"/>
          </a:xfrm>
          <a:prstGeom prst="rect">
            <a:avLst/>
          </a:prstGeom>
          <a:noFill/>
          <a:ln>
            <a:noFill/>
          </a:ln>
        </p:spPr>
      </p:pic>
      <p:sp>
        <p:nvSpPr>
          <p:cNvPr id="225" name="Google Shape;225;p34"/>
          <p:cNvSpPr/>
          <p:nvPr/>
        </p:nvSpPr>
        <p:spPr>
          <a:xfrm>
            <a:off x="6353175" y="2088357"/>
            <a:ext cx="458391" cy="154781"/>
          </a:xfrm>
          <a:prstGeom prst="rect">
            <a:avLst/>
          </a:prstGeom>
          <a:solidFill>
            <a:srgbClr val="FFFFFF"/>
          </a:solidFill>
          <a:ln>
            <a:noFill/>
          </a:ln>
        </p:spPr>
        <p:txBody>
          <a:bodyPr anchorCtr="0" anchor="ctr" bIns="38050" lIns="38050" spcFirstLastPara="1" rIns="38050" wrap="square" tIns="3805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26" name="Google Shape;226;p34"/>
          <p:cNvSpPr/>
          <p:nvPr/>
        </p:nvSpPr>
        <p:spPr>
          <a:xfrm>
            <a:off x="2047875" y="739379"/>
            <a:ext cx="204787" cy="3501628"/>
          </a:xfrm>
          <a:prstGeom prst="rect">
            <a:avLst/>
          </a:prstGeom>
          <a:noFill/>
          <a:ln cap="flat" cmpd="sng" w="25400">
            <a:solidFill>
              <a:srgbClr val="000000"/>
            </a:solidFill>
            <a:prstDash val="solid"/>
            <a:miter lim="400000"/>
            <a:headEnd len="sm" w="sm" type="none"/>
            <a:tailEnd len="sm" w="sm" type="none"/>
          </a:ln>
        </p:spPr>
        <p:txBody>
          <a:bodyPr anchorCtr="0" anchor="ctr" bIns="26725" lIns="26725" spcFirstLastPara="1" rIns="26725" wrap="square" tIns="26725">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sp>
        <p:nvSpPr>
          <p:cNvPr id="227" name="Google Shape;227;p34"/>
          <p:cNvSpPr/>
          <p:nvPr/>
        </p:nvSpPr>
        <p:spPr>
          <a:xfrm>
            <a:off x="3977879" y="179785"/>
            <a:ext cx="1001315" cy="346471"/>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900">
                <a:solidFill>
                  <a:srgbClr val="000000"/>
                </a:solidFill>
                <a:latin typeface="Helvetica Neue Light"/>
                <a:ea typeface="Helvetica Neue Light"/>
                <a:cs typeface="Helvetica Neue Light"/>
                <a:sym typeface="Helvetica Neue Light"/>
              </a:rPr>
              <a:t>Frostbite</a:t>
            </a:r>
            <a:endParaRPr sz="1100"/>
          </a:p>
        </p:txBody>
      </p:sp>
      <p:sp>
        <p:nvSpPr>
          <p:cNvPr id="228" name="Google Shape;228;p34"/>
          <p:cNvSpPr/>
          <p:nvPr/>
        </p:nvSpPr>
        <p:spPr>
          <a:xfrm>
            <a:off x="2686050" y="4537473"/>
            <a:ext cx="27432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Experience (hours of gameplay)</a:t>
            </a:r>
            <a:endParaRPr sz="1400">
              <a:solidFill>
                <a:srgbClr val="000000"/>
              </a:solidFill>
              <a:latin typeface="Arial"/>
              <a:ea typeface="Arial"/>
              <a:cs typeface="Arial"/>
              <a:sym typeface="Arial"/>
            </a:endParaRPr>
          </a:p>
        </p:txBody>
      </p:sp>
      <p:sp>
        <p:nvSpPr>
          <p:cNvPr id="229" name="Google Shape;229;p34"/>
          <p:cNvSpPr/>
          <p:nvPr/>
        </p:nvSpPr>
        <p:spPr>
          <a:xfrm>
            <a:off x="2114550" y="4308873"/>
            <a:ext cx="4000500" cy="264319"/>
          </a:xfrm>
          <a:prstGeom prst="rect">
            <a:avLst/>
          </a:prstGeom>
          <a:solidFill>
            <a:schemeClr val="lt1"/>
          </a:solidFill>
          <a:ln>
            <a:noFill/>
          </a:ln>
        </p:spPr>
        <p:txBody>
          <a:bodyPr anchorCtr="0" anchor="ctr" bIns="26725" lIns="26725" spcFirstLastPara="1" rIns="26725" wrap="square" tIns="26725">
            <a:noAutofit/>
          </a:bodyPr>
          <a:lstStyle/>
          <a:p>
            <a:pPr indent="0" lvl="0" marL="0" marR="0" rtl="0" algn="l">
              <a:spcBef>
                <a:spcPts val="0"/>
              </a:spcBef>
              <a:spcAft>
                <a:spcPts val="0"/>
              </a:spcAft>
              <a:buNone/>
            </a:pPr>
            <a:r>
              <a:rPr lang="en" sz="1400">
                <a:solidFill>
                  <a:srgbClr val="000000"/>
                </a:solidFill>
                <a:latin typeface="Arial"/>
                <a:ea typeface="Arial"/>
                <a:cs typeface="Arial"/>
                <a:sym typeface="Arial"/>
              </a:rPr>
              <a:t>0                  250                 500                750</a:t>
            </a:r>
            <a:endParaRPr sz="1400">
              <a:solidFill>
                <a:srgbClr val="000000"/>
              </a:solidFill>
              <a:latin typeface="Arial"/>
              <a:ea typeface="Arial"/>
              <a:cs typeface="Arial"/>
              <a:sym typeface="Arial"/>
            </a:endParaRPr>
          </a:p>
        </p:txBody>
      </p:sp>
      <p:sp>
        <p:nvSpPr>
          <p:cNvPr id="230" name="Google Shape;230;p34"/>
          <p:cNvSpPr/>
          <p:nvPr/>
        </p:nvSpPr>
        <p:spPr>
          <a:xfrm>
            <a:off x="6428186" y="3028950"/>
            <a:ext cx="1172765" cy="377429"/>
          </a:xfrm>
          <a:prstGeom prst="rect">
            <a:avLst/>
          </a:prstGeom>
          <a:noFill/>
          <a:ln>
            <a:noFill/>
          </a:ln>
        </p:spPr>
        <p:txBody>
          <a:bodyPr anchorCtr="0" anchor="ctr" bIns="26725" lIns="26725" spcFirstLastPara="1" rIns="26725" wrap="square" tIns="26725">
            <a:noAutofit/>
          </a:bodyPr>
          <a:lstStyle/>
          <a:p>
            <a:pPr indent="0" lvl="0" marL="0" marR="0" rtl="0" algn="ctr">
              <a:spcBef>
                <a:spcPts val="0"/>
              </a:spcBef>
              <a:spcAft>
                <a:spcPts val="0"/>
              </a:spcAft>
              <a:buNone/>
            </a:pPr>
            <a:r>
              <a:rPr lang="en" sz="1100">
                <a:solidFill>
                  <a:srgbClr val="000000"/>
                </a:solidFill>
                <a:latin typeface="Helvetica Neue Light"/>
                <a:ea typeface="Helvetica Neue Light"/>
                <a:cs typeface="Helvetica Neue Light"/>
                <a:sym typeface="Helvetica Neue Light"/>
              </a:rPr>
              <a:t>(He et al., ICLR 2017 submitted)</a:t>
            </a:r>
            <a:endParaRPr sz="1100">
              <a:solidFill>
                <a:srgbClr val="000000"/>
              </a:solidFill>
              <a:latin typeface="Helvetica Neue Light"/>
              <a:ea typeface="Helvetica Neue Light"/>
              <a:cs typeface="Helvetica Neue Light"/>
              <a:sym typeface="Helvetica Neue Light"/>
            </a:endParaRPr>
          </a:p>
        </p:txBody>
      </p:sp>
      <p:pic>
        <p:nvPicPr>
          <p:cNvPr id="231" name="Google Shape;231;p34"/>
          <p:cNvPicPr preferRelativeResize="0"/>
          <p:nvPr/>
        </p:nvPicPr>
        <p:blipFill rotWithShape="1">
          <a:blip r:embed="rId3">
            <a:alphaModFix/>
          </a:blip>
          <a:srcRect b="44748" l="79190" r="0" t="42554"/>
          <a:stretch/>
        </p:blipFill>
        <p:spPr>
          <a:xfrm>
            <a:off x="6286500" y="2286000"/>
            <a:ext cx="1771650" cy="720328"/>
          </a:xfrm>
          <a:prstGeom prst="rect">
            <a:avLst/>
          </a:prstGeom>
          <a:noFill/>
          <a:ln>
            <a:noFill/>
          </a:ln>
        </p:spPr>
      </p:pic>
      <p:grpSp>
        <p:nvGrpSpPr>
          <p:cNvPr id="232" name="Google Shape;232;p34"/>
          <p:cNvGrpSpPr/>
          <p:nvPr/>
        </p:nvGrpSpPr>
        <p:grpSpPr>
          <a:xfrm>
            <a:off x="2109788" y="1657350"/>
            <a:ext cx="61913" cy="2571750"/>
            <a:chOff x="0" y="0"/>
            <a:chExt cx="113498" cy="6499833"/>
          </a:xfrm>
        </p:grpSpPr>
        <p:cxnSp>
          <p:nvCxnSpPr>
            <p:cNvPr id="233" name="Google Shape;233;p34"/>
            <p:cNvCxnSpPr/>
            <p:nvPr/>
          </p:nvCxnSpPr>
          <p:spPr>
            <a:xfrm rot="10800000">
              <a:off x="56749" y="27084"/>
              <a:ext cx="0" cy="6472749"/>
            </a:xfrm>
            <a:prstGeom prst="straightConnector1">
              <a:avLst/>
            </a:prstGeom>
            <a:noFill/>
            <a:ln cap="flat" cmpd="sng" w="25400">
              <a:solidFill>
                <a:srgbClr val="0000FF"/>
              </a:solidFill>
              <a:prstDash val="solid"/>
              <a:miter lim="400000"/>
              <a:headEnd len="sm" w="sm" type="none"/>
              <a:tailEnd len="sm" w="sm" type="none"/>
            </a:ln>
          </p:spPr>
        </p:cxnSp>
        <p:sp>
          <p:nvSpPr>
            <p:cNvPr id="234" name="Google Shape;234;p34"/>
            <p:cNvSpPr/>
            <p:nvPr/>
          </p:nvSpPr>
          <p:spPr>
            <a:xfrm>
              <a:off x="0" y="0"/>
              <a:ext cx="113498" cy="114349"/>
            </a:xfrm>
            <a:prstGeom prst="ellipse">
              <a:avLst/>
            </a:prstGeom>
            <a:solidFill>
              <a:schemeClr val="accent1"/>
            </a:solidFill>
            <a:ln cap="flat" cmpd="sng" w="12700">
              <a:solidFill>
                <a:srgbClr val="0000FF"/>
              </a:solidFill>
              <a:prstDash val="solid"/>
              <a:miter lim="400000"/>
              <a:headEnd len="sm" w="sm" type="none"/>
              <a:tailEnd len="sm" w="sm" type="none"/>
            </a:ln>
          </p:spPr>
          <p:txBody>
            <a:bodyPr anchorCtr="0" anchor="ctr" bIns="38100" lIns="38100" spcFirstLastPara="1" rIns="38100" wrap="square" tIns="38100">
              <a:noAutofit/>
            </a:bodyPr>
            <a:lstStyle/>
            <a:p>
              <a:pPr indent="0" lvl="0" marL="0" marR="0" rtl="0" algn="ctr">
                <a:spcBef>
                  <a:spcPts val="0"/>
                </a:spcBef>
                <a:spcAft>
                  <a:spcPts val="0"/>
                </a:spcAft>
                <a:buNone/>
              </a:pPr>
              <a:r>
                <a:t/>
              </a:r>
              <a:endParaRPr sz="1300">
                <a:solidFill>
                  <a:srgbClr val="FFFFFF"/>
                </a:solidFill>
                <a:latin typeface="Helvetica Neue Light"/>
                <a:ea typeface="Helvetica Neue Light"/>
                <a:cs typeface="Helvetica Neue Light"/>
                <a:sym typeface="Helvetica Neue Light"/>
              </a:endParaRPr>
            </a:p>
          </p:txBody>
        </p:sp>
      </p:grpSp>
      <p:sp>
        <p:nvSpPr>
          <p:cNvPr id="235" name="Google Shape;235;p34"/>
          <p:cNvSpPr/>
          <p:nvPr/>
        </p:nvSpPr>
        <p:spPr>
          <a:xfrm>
            <a:off x="6306503" y="4797251"/>
            <a:ext cx="4572000" cy="692497"/>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1400" u="none" strike="noStrike">
                <a:solidFill>
                  <a:srgbClr val="000000"/>
                </a:solidFill>
                <a:latin typeface="Arial"/>
                <a:ea typeface="Arial"/>
                <a:cs typeface="Arial"/>
                <a:sym typeface="Arial"/>
              </a:rPr>
              <a:t>Slide from Josh Tenenbaum, MIT</a:t>
            </a:r>
            <a:endParaRPr b="0" sz="1400">
              <a:solidFill>
                <a:schemeClr val="dk1"/>
              </a:solidFill>
              <a:latin typeface="Calibri"/>
              <a:ea typeface="Calibri"/>
              <a:cs typeface="Calibri"/>
              <a:sym typeface="Calibri"/>
            </a:endParaRPr>
          </a:p>
          <a:p>
            <a:pPr indent="0" lvl="0" marL="0" marR="0" rtl="0" algn="l">
              <a:spcBef>
                <a:spcPts val="0"/>
              </a:spcBef>
              <a:spcAft>
                <a:spcPts val="0"/>
              </a:spcAft>
              <a:buNone/>
            </a:pPr>
            <a:br>
              <a:rPr lang="en"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